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87" r:id="rId1"/>
    <p:sldMasterId id="2147483710" r:id="rId2"/>
  </p:sldMasterIdLst>
  <p:notesMasterIdLst>
    <p:notesMasterId r:id="rId40"/>
  </p:notesMasterIdLst>
  <p:handoutMasterIdLst>
    <p:handoutMasterId r:id="rId41"/>
  </p:handoutMasterIdLst>
  <p:sldIdLst>
    <p:sldId id="256" r:id="rId3"/>
    <p:sldId id="276" r:id="rId4"/>
    <p:sldId id="272" r:id="rId5"/>
    <p:sldId id="328" r:id="rId6"/>
    <p:sldId id="329" r:id="rId7"/>
    <p:sldId id="330" r:id="rId8"/>
    <p:sldId id="331" r:id="rId9"/>
    <p:sldId id="358" r:id="rId10"/>
    <p:sldId id="333" r:id="rId11"/>
    <p:sldId id="334" r:id="rId12"/>
    <p:sldId id="335" r:id="rId13"/>
    <p:sldId id="336" r:id="rId14"/>
    <p:sldId id="337" r:id="rId15"/>
    <p:sldId id="338" r:id="rId16"/>
    <p:sldId id="339" r:id="rId17"/>
    <p:sldId id="284" r:id="rId18"/>
    <p:sldId id="351" r:id="rId19"/>
    <p:sldId id="352" r:id="rId20"/>
    <p:sldId id="356" r:id="rId21"/>
    <p:sldId id="340" r:id="rId22"/>
    <p:sldId id="326" r:id="rId23"/>
    <p:sldId id="357" r:id="rId24"/>
    <p:sldId id="344" r:id="rId25"/>
    <p:sldId id="345" r:id="rId26"/>
    <p:sldId id="346" r:id="rId27"/>
    <p:sldId id="325" r:id="rId28"/>
    <p:sldId id="270" r:id="rId29"/>
    <p:sldId id="354" r:id="rId30"/>
    <p:sldId id="355" r:id="rId31"/>
    <p:sldId id="347" r:id="rId32"/>
    <p:sldId id="271" r:id="rId33"/>
    <p:sldId id="359" r:id="rId34"/>
    <p:sldId id="348" r:id="rId35"/>
    <p:sldId id="327" r:id="rId36"/>
    <p:sldId id="349" r:id="rId37"/>
    <p:sldId id="350" r:id="rId38"/>
    <p:sldId id="292" r:id="rId39"/>
  </p:sldIdLst>
  <p:sldSz cx="9144000" cy="6858000" type="screen4x3"/>
  <p:notesSz cx="6858000" cy="91440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94">
          <p15:clr>
            <a:srgbClr val="A4A3A4"/>
          </p15:clr>
        </p15:guide>
        <p15:guide id="2" pos="560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07A"/>
    <a:srgbClr val="FF9AA6"/>
    <a:srgbClr val="8D0824"/>
    <a:srgbClr val="B02B31"/>
    <a:srgbClr val="116E8A"/>
    <a:srgbClr val="1D8DB0"/>
    <a:srgbClr val="147694"/>
    <a:srgbClr val="177E9D"/>
    <a:srgbClr val="86BC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80092" autoAdjust="0"/>
  </p:normalViewPr>
  <p:slideViewPr>
    <p:cSldViewPr snapToObjects="1" showGuides="1">
      <p:cViewPr varScale="1">
        <p:scale>
          <a:sx n="93" d="100"/>
          <a:sy n="93" d="100"/>
        </p:scale>
        <p:origin x="846" y="84"/>
      </p:cViewPr>
      <p:guideLst>
        <p:guide orient="horz" pos="3294"/>
        <p:guide pos="560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Objects="1" showGuides="1">
      <p:cViewPr varScale="1">
        <p:scale>
          <a:sx n="73" d="100"/>
          <a:sy n="73" d="100"/>
        </p:scale>
        <p:origin x="-2028" y="-9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20" Type="http://schemas.openxmlformats.org/officeDocument/2006/relationships/slide" Target="slides/slide18.xml"/><Relationship Id="rId41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 sz="1000" dirty="0">
              <a:latin typeface="Calibri"/>
              <a:cs typeface="Calibri"/>
            </a:endParaRPr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185198-F140-406E-8F04-DE9D809B9791}" type="datetimeFigureOut">
              <a:rPr lang="nl-BE" sz="1000" smtClean="0">
                <a:latin typeface="Calibri"/>
                <a:cs typeface="Calibri"/>
              </a:rPr>
              <a:pPr/>
              <a:t>14/05/2015</a:t>
            </a:fld>
            <a:endParaRPr lang="nl-BE" sz="1000" dirty="0">
              <a:latin typeface="Calibri"/>
              <a:cs typeface="Calibri"/>
            </a:endParaRPr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 sz="1000" dirty="0">
              <a:latin typeface="Calibri"/>
              <a:cs typeface="Calibri"/>
            </a:endParaRP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024B3E-C6E9-4CB0-843C-3CD5676655AA}" type="slidenum">
              <a:rPr lang="nl-BE" sz="1000" smtClean="0">
                <a:latin typeface="Calibri"/>
              </a:rPr>
              <a:pPr/>
              <a:t>‹#›</a:t>
            </a:fld>
            <a:endParaRPr lang="nl-BE" sz="1000" dirty="0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732198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>
                <a:latin typeface="Calibri"/>
                <a:cs typeface="Calibri"/>
              </a:defRPr>
            </a:lvl1pPr>
          </a:lstStyle>
          <a:p>
            <a:endParaRPr lang="nl-BE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>
                <a:latin typeface="Calibri"/>
                <a:cs typeface="Calibri"/>
              </a:defRPr>
            </a:lvl1pPr>
          </a:lstStyle>
          <a:p>
            <a:fld id="{7AF0A2F9-EF49-41B3-9E69-7CDBDC14786A}" type="datetimeFigureOut">
              <a:rPr lang="nl-BE" smtClean="0"/>
              <a:pPr/>
              <a:t>14/05/2015</a:t>
            </a:fld>
            <a:endParaRPr lang="nl-BE" dirty="0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 dirty="0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540000" y="4320000"/>
            <a:ext cx="5760000" cy="41400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 dirty="0" smtClean="0"/>
              <a:t>Klik om de modelstijlen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BE" dirty="0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latin typeface="Calibri"/>
                <a:cs typeface="Calibri"/>
              </a:defRPr>
            </a:lvl1pPr>
          </a:lstStyle>
          <a:p>
            <a:endParaRPr lang="nl-BE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latin typeface="Calibri"/>
                <a:cs typeface="Calibri"/>
              </a:defRPr>
            </a:lvl1pPr>
          </a:lstStyle>
          <a:p>
            <a:fld id="{17C257C2-8D60-4760-88CB-024AF3EEC641}" type="slidenum">
              <a:rPr lang="nl-BE" smtClean="0"/>
              <a:pPr/>
              <a:t>‹#›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29475772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Calibri"/>
        <a:ea typeface="+mn-ea"/>
        <a:cs typeface="Calibri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Calibri"/>
        <a:ea typeface="+mn-ea"/>
        <a:cs typeface="Calibri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Calibri"/>
        <a:ea typeface="+mn-ea"/>
        <a:cs typeface="Calibri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Calibri"/>
        <a:ea typeface="+mn-ea"/>
        <a:cs typeface="Calibri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Calibri"/>
        <a:ea typeface="+mn-ea"/>
        <a:cs typeface="Calibri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smtClean="0"/>
              <a:t>Zelfstandig rijdende</a:t>
            </a:r>
            <a:r>
              <a:rPr lang="nl-BE" baseline="0" dirty="0" smtClean="0"/>
              <a:t> robot in wereld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C257C2-8D60-4760-88CB-024AF3EEC641}" type="slidenum">
              <a:rPr lang="nl-BE" smtClean="0"/>
              <a:pPr/>
              <a:t>2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2954176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smtClean="0"/>
              <a:t>Vorig</a:t>
            </a:r>
            <a:r>
              <a:rPr lang="nl-BE" baseline="0" dirty="0" smtClean="0"/>
              <a:t> stadium -&gt; aanpassingen naargelang algoritme</a:t>
            </a:r>
            <a:br>
              <a:rPr lang="nl-BE" baseline="0" dirty="0" smtClean="0"/>
            </a:br>
            <a:r>
              <a:rPr lang="nl-BE" baseline="0" dirty="0" smtClean="0"/>
              <a:t>muren volgen</a:t>
            </a:r>
          </a:p>
          <a:p>
            <a:r>
              <a:rPr lang="nl-BE" baseline="0" dirty="0" smtClean="0"/>
              <a:t>Botsing</a:t>
            </a:r>
          </a:p>
          <a:p>
            <a:r>
              <a:rPr lang="nl-BE" baseline="0" dirty="0" smtClean="0"/>
              <a:t>Roterende camera</a:t>
            </a:r>
          </a:p>
          <a:p>
            <a:r>
              <a:rPr lang="nl-BE" baseline="0" dirty="0" smtClean="0"/>
              <a:t>3</a:t>
            </a:r>
            <a:r>
              <a:rPr lang="nl-BE" baseline="30000" dirty="0" smtClean="0"/>
              <a:t>de</a:t>
            </a:r>
            <a:r>
              <a:rPr lang="nl-BE" baseline="0" dirty="0" smtClean="0"/>
              <a:t> wiel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C257C2-8D60-4760-88CB-024AF3EEC641}" type="slidenum">
              <a:rPr lang="nl-BE" smtClean="0"/>
              <a:pPr/>
              <a:t>18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3520175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smtClean="0"/>
              <a:t>Lego sensor onnauwkeuriger, opvangen met</a:t>
            </a:r>
            <a:r>
              <a:rPr lang="nl-BE" baseline="0" dirty="0" smtClean="0"/>
              <a:t> software.</a:t>
            </a:r>
            <a:endParaRPr lang="nl-BE" dirty="0" smtClean="0"/>
          </a:p>
          <a:p>
            <a:r>
              <a:rPr lang="nl-BE" dirty="0" smtClean="0"/>
              <a:t>Niet loodrecht -&gt; onnauwkeurig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C257C2-8D60-4760-88CB-024AF3EEC641}" type="slidenum">
              <a:rPr lang="nl-BE" smtClean="0"/>
              <a:pPr/>
              <a:t>21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6088915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smtClean="0"/>
              <a:t>Lego sensor onnauwkeuriger, opvangen met</a:t>
            </a:r>
            <a:r>
              <a:rPr lang="nl-BE" baseline="0" dirty="0" smtClean="0"/>
              <a:t> software.</a:t>
            </a:r>
            <a:endParaRPr lang="nl-BE" dirty="0" smtClean="0"/>
          </a:p>
          <a:p>
            <a:r>
              <a:rPr lang="nl-BE" dirty="0" smtClean="0"/>
              <a:t>Niet loodrecht -&gt; onnauwkeurig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C257C2-8D60-4760-88CB-024AF3EEC641}" type="slidenum">
              <a:rPr lang="nl-BE" smtClean="0"/>
              <a:pPr/>
              <a:t>22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2909849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NL" dirty="0" smtClean="0"/>
              <a:t>Eerst: bruin weg filteren, dominante kleur, vorm</a:t>
            </a:r>
            <a:br>
              <a:rPr lang="nl-NL" dirty="0" smtClean="0"/>
            </a:br>
            <a:r>
              <a:rPr lang="nl-NL" dirty="0" smtClean="0"/>
              <a:t>dan:</a:t>
            </a:r>
            <a:r>
              <a:rPr lang="nl-NL" baseline="0" dirty="0" smtClean="0"/>
              <a:t> filtering om goede randdetectie, randdetectie, contour met templates</a:t>
            </a:r>
          </a:p>
          <a:p>
            <a:r>
              <a:rPr lang="nl-NL" dirty="0" smtClean="0"/>
              <a:t>eerst: kleuren afstellen nodig, werkt, maar niet voor volgende afbeelding</a:t>
            </a:r>
            <a:br>
              <a:rPr lang="nl-NL" dirty="0" smtClean="0"/>
            </a:b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C257C2-8D60-4760-88CB-024AF3EEC641}" type="slidenum">
              <a:rPr lang="nl-BE" smtClean="0"/>
              <a:pPr/>
              <a:t>24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4968723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smtClean="0"/>
              <a:t>GUI: connectie met PI</a:t>
            </a:r>
            <a:br>
              <a:rPr lang="nl-BE" dirty="0" smtClean="0"/>
            </a:br>
            <a:r>
              <a:rPr lang="nl-BE" dirty="0" smtClean="0"/>
              <a:t>kaart maken</a:t>
            </a:r>
          </a:p>
          <a:p>
            <a:r>
              <a:rPr lang="nl-BE" dirty="0" smtClean="0"/>
              <a:t>Wachten op input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C257C2-8D60-4760-88CB-024AF3EEC641}" type="slidenum">
              <a:rPr lang="nl-BE" smtClean="0"/>
              <a:pPr/>
              <a:t>26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287904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err="1" smtClean="0"/>
              <a:t>Debug</a:t>
            </a:r>
            <a:r>
              <a:rPr lang="nl-BE" dirty="0" smtClean="0"/>
              <a:t> venster</a:t>
            </a:r>
          </a:p>
          <a:p>
            <a:r>
              <a:rPr lang="nl-BE" dirty="0" smtClean="0"/>
              <a:t>Camera afbeelding</a:t>
            </a:r>
          </a:p>
          <a:p>
            <a:r>
              <a:rPr lang="nl-BE" dirty="0" smtClean="0"/>
              <a:t>Sensorwaarden</a:t>
            </a:r>
          </a:p>
          <a:p>
            <a:r>
              <a:rPr lang="nl-BE" dirty="0" smtClean="0"/>
              <a:t>Kaart met positie robot</a:t>
            </a:r>
          </a:p>
          <a:p>
            <a:r>
              <a:rPr lang="nl-BE" dirty="0" smtClean="0"/>
              <a:t>Snelheid</a:t>
            </a:r>
          </a:p>
          <a:p>
            <a:r>
              <a:rPr lang="nl-BE" dirty="0" smtClean="0"/>
              <a:t>Knoppen voor autonoom en manueel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C257C2-8D60-4760-88CB-024AF3EEC641}" type="slidenum">
              <a:rPr lang="nl-BE" smtClean="0"/>
              <a:pPr/>
              <a:t>27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382016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err="1" smtClean="0"/>
              <a:t>Debug</a:t>
            </a:r>
            <a:r>
              <a:rPr lang="nl-BE" dirty="0" smtClean="0"/>
              <a:t> venster</a:t>
            </a:r>
          </a:p>
          <a:p>
            <a:r>
              <a:rPr lang="nl-BE" dirty="0" smtClean="0"/>
              <a:t>Camera afbeelding</a:t>
            </a:r>
          </a:p>
          <a:p>
            <a:r>
              <a:rPr lang="nl-BE" dirty="0" smtClean="0"/>
              <a:t>Sensorwaarden</a:t>
            </a:r>
          </a:p>
          <a:p>
            <a:r>
              <a:rPr lang="nl-BE" dirty="0" smtClean="0"/>
              <a:t>Kaart met positie robot</a:t>
            </a:r>
          </a:p>
          <a:p>
            <a:r>
              <a:rPr lang="nl-BE" dirty="0" smtClean="0"/>
              <a:t>Snelheid</a:t>
            </a:r>
          </a:p>
          <a:p>
            <a:r>
              <a:rPr lang="nl-BE" dirty="0" smtClean="0"/>
              <a:t>Knoppen voor autonoom en manueel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C257C2-8D60-4760-88CB-024AF3EEC641}" type="slidenum">
              <a:rPr lang="nl-BE" smtClean="0"/>
              <a:pPr/>
              <a:t>28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631588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err="1" smtClean="0"/>
              <a:t>Debug</a:t>
            </a:r>
            <a:r>
              <a:rPr lang="nl-BE" dirty="0" smtClean="0"/>
              <a:t> venster</a:t>
            </a:r>
          </a:p>
          <a:p>
            <a:r>
              <a:rPr lang="nl-BE" dirty="0" smtClean="0"/>
              <a:t>Camera afbeelding</a:t>
            </a:r>
          </a:p>
          <a:p>
            <a:r>
              <a:rPr lang="nl-BE" dirty="0" smtClean="0"/>
              <a:t>Sensorwaarden</a:t>
            </a:r>
          </a:p>
          <a:p>
            <a:r>
              <a:rPr lang="nl-BE" dirty="0" smtClean="0"/>
              <a:t>Kaart met positie robot</a:t>
            </a:r>
          </a:p>
          <a:p>
            <a:r>
              <a:rPr lang="nl-BE" dirty="0" smtClean="0"/>
              <a:t>Snelheid</a:t>
            </a:r>
          </a:p>
          <a:p>
            <a:r>
              <a:rPr lang="nl-BE" dirty="0" smtClean="0"/>
              <a:t>Knoppen voor autonoom en manueel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C257C2-8D60-4760-88CB-024AF3EEC641}" type="slidenum">
              <a:rPr lang="nl-BE" smtClean="0"/>
              <a:pPr/>
              <a:t>29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5752769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smtClean="0"/>
              <a:t>Brainstormen</a:t>
            </a:r>
            <a:r>
              <a:rPr lang="nl-BE" baseline="0" dirty="0" smtClean="0"/>
              <a:t> zorgde voor goede samenhang algoritme-bouw</a:t>
            </a:r>
          </a:p>
          <a:p>
            <a:r>
              <a:rPr lang="nl-BE" baseline="0" dirty="0" smtClean="0"/>
              <a:t>Weg afleggen zeer robuust</a:t>
            </a:r>
          </a:p>
          <a:p>
            <a:r>
              <a:rPr lang="nl-BE" baseline="0" dirty="0" smtClean="0"/>
              <a:t>Afbeeldingsherkenning</a:t>
            </a:r>
          </a:p>
          <a:p>
            <a:endParaRPr lang="nl-BE" baseline="0" dirty="0" smtClean="0"/>
          </a:p>
          <a:p>
            <a:r>
              <a:rPr lang="nl-BE" baseline="0" dirty="0" smtClean="0"/>
              <a:t>Meer </a:t>
            </a:r>
            <a:r>
              <a:rPr lang="nl-BE" baseline="0" dirty="0" err="1" smtClean="0"/>
              <a:t>API’s</a:t>
            </a:r>
            <a:endParaRPr lang="nl-BE" baseline="0" dirty="0" smtClean="0"/>
          </a:p>
          <a:p>
            <a:r>
              <a:rPr lang="nl-BE" baseline="0" dirty="0" err="1" smtClean="0"/>
              <a:t>PyQt</a:t>
            </a:r>
            <a:r>
              <a:rPr lang="nl-BE" baseline="0" dirty="0" smtClean="0"/>
              <a:t> ingewikkeld</a:t>
            </a:r>
          </a:p>
          <a:p>
            <a:r>
              <a:rPr lang="nl-BE" baseline="0" dirty="0" smtClean="0"/>
              <a:t>Afbeeldingsherkenning: eerst kleur en dan vorm niet goed, OMGEKEERD</a:t>
            </a:r>
            <a:br>
              <a:rPr lang="nl-BE" baseline="0" dirty="0" smtClean="0"/>
            </a:br>
            <a:r>
              <a:rPr lang="nl-BE" baseline="0" dirty="0" smtClean="0"/>
              <a:t>afbeeldingsherkenning: context: welke afbeelding kan hij herkennen op zijn positie</a:t>
            </a:r>
            <a:br>
              <a:rPr lang="nl-BE" baseline="0" dirty="0" smtClean="0"/>
            </a:br>
            <a:r>
              <a:rPr lang="nl-BE" baseline="0" dirty="0" smtClean="0"/>
              <a:t>onleesbare code: constanten op verschillende plaatsen aanpassen </a:t>
            </a:r>
            <a:r>
              <a:rPr lang="nl-BE" baseline="0" dirty="0" err="1" smtClean="0"/>
              <a:t>ipv</a:t>
            </a:r>
            <a:r>
              <a:rPr lang="nl-BE" baseline="0" dirty="0" smtClean="0"/>
              <a:t> op 1 plaats variabele</a:t>
            </a:r>
          </a:p>
          <a:p>
            <a:r>
              <a:rPr lang="nl-BE" baseline="0" dirty="0" smtClean="0"/>
              <a:t>traag.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C257C2-8D60-4760-88CB-024AF3EEC641}" type="slidenum">
              <a:rPr lang="nl-BE" smtClean="0"/>
              <a:pPr/>
              <a:t>31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6213508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smtClean="0"/>
              <a:t>Brainstormen</a:t>
            </a:r>
            <a:r>
              <a:rPr lang="nl-BE" baseline="0" dirty="0" smtClean="0"/>
              <a:t> zorgde voor goede samenhang algoritme-bouw</a:t>
            </a:r>
          </a:p>
          <a:p>
            <a:r>
              <a:rPr lang="nl-BE" baseline="0" dirty="0" smtClean="0"/>
              <a:t>Weg afleggen zeer robuust</a:t>
            </a:r>
          </a:p>
          <a:p>
            <a:r>
              <a:rPr lang="nl-BE" baseline="0" dirty="0" smtClean="0"/>
              <a:t>Afbeeldingsherkenning</a:t>
            </a:r>
          </a:p>
          <a:p>
            <a:endParaRPr lang="nl-BE" baseline="0" dirty="0" smtClean="0"/>
          </a:p>
          <a:p>
            <a:r>
              <a:rPr lang="nl-BE" baseline="0" dirty="0" smtClean="0"/>
              <a:t>Meer </a:t>
            </a:r>
            <a:r>
              <a:rPr lang="nl-BE" baseline="0" dirty="0" err="1" smtClean="0"/>
              <a:t>API’s</a:t>
            </a:r>
            <a:endParaRPr lang="nl-BE" baseline="0" dirty="0" smtClean="0"/>
          </a:p>
          <a:p>
            <a:r>
              <a:rPr lang="nl-BE" baseline="0" dirty="0" err="1" smtClean="0"/>
              <a:t>PyQt</a:t>
            </a:r>
            <a:r>
              <a:rPr lang="nl-BE" baseline="0" dirty="0" smtClean="0"/>
              <a:t> ingewikkeld</a:t>
            </a:r>
          </a:p>
          <a:p>
            <a:r>
              <a:rPr lang="nl-BE" baseline="0" dirty="0" smtClean="0"/>
              <a:t>Afbeeldingsherkenning: eerst kleur en dan vorm niet goed, OMGEKEERD</a:t>
            </a:r>
            <a:br>
              <a:rPr lang="nl-BE" baseline="0" dirty="0" smtClean="0"/>
            </a:br>
            <a:r>
              <a:rPr lang="nl-BE" baseline="0" dirty="0" smtClean="0"/>
              <a:t>afbeeldingsherkenning: context: welke afbeelding kan hij herkennen op zijn positie</a:t>
            </a:r>
            <a:br>
              <a:rPr lang="nl-BE" baseline="0" dirty="0" smtClean="0"/>
            </a:br>
            <a:r>
              <a:rPr lang="nl-BE" baseline="0" dirty="0" smtClean="0"/>
              <a:t>onleesbare code: constanten op verschillende plaatsen aanpassen </a:t>
            </a:r>
            <a:r>
              <a:rPr lang="nl-BE" baseline="0" dirty="0" err="1" smtClean="0"/>
              <a:t>ipv</a:t>
            </a:r>
            <a:r>
              <a:rPr lang="nl-BE" baseline="0" dirty="0" smtClean="0"/>
              <a:t> op 1 plaats variabele</a:t>
            </a:r>
          </a:p>
          <a:p>
            <a:r>
              <a:rPr lang="nl-BE" baseline="0" dirty="0" smtClean="0"/>
              <a:t>traag.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C257C2-8D60-4760-88CB-024AF3EEC641}" type="slidenum">
              <a:rPr lang="nl-BE" smtClean="0"/>
              <a:pPr/>
              <a:t>32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3520416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smtClean="0"/>
              <a:t>Algoritme uitleggen over het behalen</a:t>
            </a:r>
            <a:r>
              <a:rPr lang="nl-BE" baseline="0" dirty="0" smtClean="0"/>
              <a:t> </a:t>
            </a:r>
            <a:r>
              <a:rPr lang="nl-BE" baseline="0" dirty="0" err="1" smtClean="0"/>
              <a:t>vh</a:t>
            </a:r>
            <a:r>
              <a:rPr lang="nl-BE" baseline="0" dirty="0" smtClean="0"/>
              <a:t> doel</a:t>
            </a:r>
          </a:p>
          <a:p>
            <a:r>
              <a:rPr lang="nl-BE" baseline="0" dirty="0" smtClean="0"/>
              <a:t>Bouw </a:t>
            </a:r>
            <a:r>
              <a:rPr lang="nl-BE" baseline="0" dirty="0" err="1" smtClean="0"/>
              <a:t>vd</a:t>
            </a:r>
            <a:r>
              <a:rPr lang="nl-BE" baseline="0" dirty="0" smtClean="0"/>
              <a:t> robot</a:t>
            </a:r>
          </a:p>
          <a:p>
            <a:r>
              <a:rPr lang="nl-BE" baseline="0" dirty="0" smtClean="0"/>
              <a:t>Uitgevoerde testen van </a:t>
            </a:r>
            <a:r>
              <a:rPr lang="nl-BE" baseline="0" dirty="0" err="1" smtClean="0"/>
              <a:t>essentiele</a:t>
            </a:r>
            <a:r>
              <a:rPr lang="nl-BE" baseline="0" dirty="0" smtClean="0"/>
              <a:t> componenten</a:t>
            </a:r>
          </a:p>
          <a:p>
            <a:r>
              <a:rPr lang="nl-BE" baseline="0" dirty="0" smtClean="0"/>
              <a:t>Afbeeldingsherkenning bespreken</a:t>
            </a:r>
          </a:p>
          <a:p>
            <a:r>
              <a:rPr lang="nl-BE" baseline="0" dirty="0" smtClean="0"/>
              <a:t>Grafische interface aanraken</a:t>
            </a:r>
          </a:p>
          <a:p>
            <a:r>
              <a:rPr lang="nl-BE" baseline="0" dirty="0" smtClean="0"/>
              <a:t>Kritische analyse</a:t>
            </a:r>
          </a:p>
          <a:p>
            <a:r>
              <a:rPr lang="nl-BE" baseline="0" dirty="0" smtClean="0"/>
              <a:t>Aanpassingen </a:t>
            </a:r>
            <a:r>
              <a:rPr lang="nl-BE" baseline="0" smtClean="0"/>
              <a:t>en uitbreidingen</a:t>
            </a:r>
            <a:endParaRPr lang="nl-BE" baseline="0" dirty="0" smtClean="0"/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C257C2-8D60-4760-88CB-024AF3EEC641}" type="slidenum">
              <a:rPr lang="nl-BE" smtClean="0"/>
              <a:pPr/>
              <a:t>3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0167654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smtClean="0"/>
              <a:t>FSM – aantal mogelijke toestanden + overgang</a:t>
            </a:r>
            <a:r>
              <a:rPr lang="nl-BE" baseline="0" dirty="0" smtClean="0"/>
              <a:t> </a:t>
            </a:r>
            <a:r>
              <a:rPr lang="nl-BE" baseline="0" dirty="0" err="1" smtClean="0"/>
              <a:t>adhv</a:t>
            </a:r>
            <a:r>
              <a:rPr lang="nl-BE" baseline="0" dirty="0" smtClean="0"/>
              <a:t> </a:t>
            </a:r>
            <a:r>
              <a:rPr lang="nl-BE" baseline="0" dirty="0" err="1" smtClean="0"/>
              <a:t>inputs</a:t>
            </a:r>
            <a:endParaRPr lang="nl-BE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C257C2-8D60-4760-88CB-024AF3EEC641}" type="slidenum">
              <a:rPr lang="nl-BE" smtClean="0"/>
              <a:pPr/>
              <a:t>5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7663334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smtClean="0"/>
              <a:t>Zowel rechts</a:t>
            </a:r>
            <a:r>
              <a:rPr lang="nl-BE" baseline="0" dirty="0" smtClean="0"/>
              <a:t> als links</a:t>
            </a:r>
          </a:p>
          <a:p>
            <a:r>
              <a:rPr lang="nl-BE" baseline="0" dirty="0" smtClean="0"/>
              <a:t>Camera draaien (getest)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C257C2-8D60-4760-88CB-024AF3EEC641}" type="slidenum">
              <a:rPr lang="nl-BE" smtClean="0"/>
              <a:pPr/>
              <a:t>7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1830904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smtClean="0"/>
              <a:t>Nieuwe toestand</a:t>
            </a:r>
          </a:p>
          <a:p>
            <a:r>
              <a:rPr lang="nl-BE" dirty="0" smtClean="0"/>
              <a:t>Huidige</a:t>
            </a:r>
            <a:r>
              <a:rPr lang="nl-BE" baseline="0" dirty="0" smtClean="0"/>
              <a:t> positie gekend</a:t>
            </a:r>
          </a:p>
          <a:p>
            <a:r>
              <a:rPr lang="nl-BE" baseline="0" dirty="0" err="1" smtClean="0"/>
              <a:t>Greedy</a:t>
            </a:r>
            <a:r>
              <a:rPr lang="nl-BE" baseline="0" dirty="0" smtClean="0"/>
              <a:t> search route </a:t>
            </a:r>
            <a:r>
              <a:rPr lang="nl-BE" baseline="0" dirty="0" err="1" smtClean="0"/>
              <a:t>bepale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C257C2-8D60-4760-88CB-024AF3EEC641}" type="slidenum">
              <a:rPr lang="nl-BE" smtClean="0"/>
              <a:pPr/>
              <a:t>9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5413678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smtClean="0"/>
              <a:t>Motoren</a:t>
            </a:r>
            <a:r>
              <a:rPr lang="nl-BE" baseline="0" dirty="0" smtClean="0"/>
              <a:t> aansturen om 1 tegel ver te rijden: testen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C257C2-8D60-4760-88CB-024AF3EEC641}" type="slidenum">
              <a:rPr lang="nl-BE" smtClean="0"/>
              <a:pPr/>
              <a:t>11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369662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smtClean="0"/>
              <a:t>Camera</a:t>
            </a:r>
            <a:r>
              <a:rPr lang="nl-BE" baseline="0" dirty="0" smtClean="0"/>
              <a:t> in richting </a:t>
            </a:r>
            <a:r>
              <a:rPr lang="nl-BE" baseline="0" dirty="0" err="1" smtClean="0"/>
              <a:t>vd</a:t>
            </a:r>
            <a:r>
              <a:rPr lang="nl-BE" baseline="0" dirty="0" smtClean="0"/>
              <a:t> afbeelding draaien</a:t>
            </a:r>
          </a:p>
          <a:p>
            <a:r>
              <a:rPr lang="nl-BE" baseline="0" dirty="0" smtClean="0"/>
              <a:t>Kleine stappen vooruit totdat afbeelding gevonden</a:t>
            </a:r>
          </a:p>
          <a:p>
            <a:r>
              <a:rPr lang="nl-BE" baseline="0" dirty="0" smtClean="0"/>
              <a:t>Bepaalde tijdsduur verstreken: terug naar </a:t>
            </a:r>
            <a:r>
              <a:rPr lang="nl-BE" baseline="0" dirty="0" err="1" smtClean="0"/>
              <a:t>roaming</a:t>
            </a:r>
            <a:r>
              <a:rPr lang="nl-BE" baseline="0" dirty="0" smtClean="0"/>
              <a:t> want ergens verkeerd gereden dan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C257C2-8D60-4760-88CB-024AF3EEC641}" type="slidenum">
              <a:rPr lang="nl-BE" smtClean="0"/>
              <a:pPr/>
              <a:t>12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6088550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smtClean="0"/>
              <a:t>Vorig</a:t>
            </a:r>
            <a:r>
              <a:rPr lang="nl-BE" baseline="0" dirty="0" smtClean="0"/>
              <a:t> stadium -&gt; aanpassingen naargelang algoritme</a:t>
            </a:r>
            <a:br>
              <a:rPr lang="nl-BE" baseline="0" dirty="0" smtClean="0"/>
            </a:br>
            <a:r>
              <a:rPr lang="nl-BE" baseline="0" dirty="0" smtClean="0"/>
              <a:t>muren volgen</a:t>
            </a:r>
          </a:p>
          <a:p>
            <a:r>
              <a:rPr lang="nl-BE" baseline="0" dirty="0" smtClean="0"/>
              <a:t>Botsing</a:t>
            </a:r>
          </a:p>
          <a:p>
            <a:r>
              <a:rPr lang="nl-BE" baseline="0" dirty="0" smtClean="0"/>
              <a:t>Roterende camera</a:t>
            </a:r>
          </a:p>
          <a:p>
            <a:r>
              <a:rPr lang="nl-BE" baseline="0" dirty="0" smtClean="0"/>
              <a:t>3</a:t>
            </a:r>
            <a:r>
              <a:rPr lang="nl-BE" baseline="30000" dirty="0" smtClean="0"/>
              <a:t>de</a:t>
            </a:r>
            <a:r>
              <a:rPr lang="nl-BE" baseline="0" dirty="0" smtClean="0"/>
              <a:t> wiel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C257C2-8D60-4760-88CB-024AF3EEC641}" type="slidenum">
              <a:rPr lang="nl-BE" smtClean="0"/>
              <a:pPr/>
              <a:t>16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7027386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smtClean="0"/>
              <a:t>Vorig</a:t>
            </a:r>
            <a:r>
              <a:rPr lang="nl-BE" baseline="0" dirty="0" smtClean="0"/>
              <a:t> stadium -&gt; aanpassingen naargelang algoritme</a:t>
            </a:r>
            <a:br>
              <a:rPr lang="nl-BE" baseline="0" dirty="0" smtClean="0"/>
            </a:br>
            <a:r>
              <a:rPr lang="nl-BE" baseline="0" dirty="0" smtClean="0"/>
              <a:t>muren volgen</a:t>
            </a:r>
          </a:p>
          <a:p>
            <a:r>
              <a:rPr lang="nl-BE" baseline="0" dirty="0" smtClean="0"/>
              <a:t>Botsing</a:t>
            </a:r>
          </a:p>
          <a:p>
            <a:r>
              <a:rPr lang="nl-BE" baseline="0" dirty="0" smtClean="0"/>
              <a:t>Roterende camera</a:t>
            </a:r>
          </a:p>
          <a:p>
            <a:r>
              <a:rPr lang="nl-BE" baseline="0" dirty="0" smtClean="0"/>
              <a:t>3</a:t>
            </a:r>
            <a:r>
              <a:rPr lang="nl-BE" baseline="30000" dirty="0" smtClean="0"/>
              <a:t>de</a:t>
            </a:r>
            <a:r>
              <a:rPr lang="nl-BE" baseline="0" dirty="0" smtClean="0"/>
              <a:t> wiel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C257C2-8D60-4760-88CB-024AF3EEC641}" type="slidenum">
              <a:rPr lang="nl-BE" smtClean="0"/>
              <a:pPr/>
              <a:t>17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7533947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hoek 12"/>
          <p:cNvSpPr/>
          <p:nvPr userDrawn="1"/>
        </p:nvSpPr>
        <p:spPr>
          <a:xfrm>
            <a:off x="0" y="648000"/>
            <a:ext cx="9144000" cy="6228000"/>
          </a:xfrm>
          <a:prstGeom prst="rect">
            <a:avLst/>
          </a:prstGeom>
          <a:gradFill flip="none" rotWithShape="1">
            <a:gsLst>
              <a:gs pos="100000">
                <a:srgbClr val="116E8A"/>
              </a:gs>
              <a:gs pos="100000">
                <a:srgbClr val="116E8A"/>
              </a:gs>
              <a:gs pos="100000">
                <a:srgbClr val="116E8A"/>
              </a:gs>
              <a:gs pos="100000">
                <a:srgbClr val="116E8A"/>
              </a:gs>
              <a:gs pos="100000">
                <a:srgbClr val="177E9D"/>
              </a:gs>
              <a:gs pos="100000">
                <a:srgbClr val="116E8A"/>
              </a:gs>
              <a:gs pos="100000">
                <a:schemeClr val="accent1">
                  <a:tint val="44500"/>
                  <a:satMod val="160000"/>
                </a:schemeClr>
              </a:gs>
              <a:gs pos="0">
                <a:srgbClr val="1D8DB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>
              <a:latin typeface="Calibri"/>
            </a:endParaRPr>
          </a:p>
        </p:txBody>
      </p:sp>
      <p:sp>
        <p:nvSpPr>
          <p:cNvPr id="9" name="Titel 1"/>
          <p:cNvSpPr>
            <a:spLocks noGrp="1"/>
          </p:cNvSpPr>
          <p:nvPr>
            <p:ph type="ctrTitle" hasCustomPrompt="1"/>
          </p:nvPr>
        </p:nvSpPr>
        <p:spPr>
          <a:xfrm>
            <a:off x="3096000" y="2088000"/>
            <a:ext cx="5580000" cy="1800000"/>
          </a:xfrm>
        </p:spPr>
        <p:txBody>
          <a:bodyPr>
            <a:no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nl-NL" dirty="0" smtClean="0"/>
              <a:t>Klik en typ de titel van de presentatie</a:t>
            </a:r>
            <a:endParaRPr lang="nl-BE" dirty="0"/>
          </a:p>
        </p:txBody>
      </p:sp>
      <p:sp>
        <p:nvSpPr>
          <p:cNvPr id="10" name="Ondertitel 2"/>
          <p:cNvSpPr>
            <a:spLocks noGrp="1"/>
          </p:cNvSpPr>
          <p:nvPr>
            <p:ph type="subTitle" idx="1" hasCustomPrompt="1"/>
          </p:nvPr>
        </p:nvSpPr>
        <p:spPr>
          <a:xfrm>
            <a:off x="3096000" y="4193675"/>
            <a:ext cx="5580000" cy="10800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dirty="0" smtClean="0"/>
              <a:t>Klik en typ de subtitel van de presentatie</a:t>
            </a:r>
            <a:endParaRPr lang="nl-BE" dirty="0"/>
          </a:p>
        </p:txBody>
      </p:sp>
      <p:pic>
        <p:nvPicPr>
          <p:cNvPr id="12" name="Afbeelding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00" y="1800000"/>
            <a:ext cx="1840048" cy="4294442"/>
          </a:xfrm>
          <a:prstGeom prst="rect">
            <a:avLst/>
          </a:prstGeom>
        </p:spPr>
      </p:pic>
      <p:pic>
        <p:nvPicPr>
          <p:cNvPr id="11" name="Afbeelding 10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8283600" y="5706000"/>
            <a:ext cx="428400" cy="720000"/>
          </a:xfrm>
          <a:prstGeom prst="rect">
            <a:avLst/>
          </a:prstGeom>
        </p:spPr>
      </p:pic>
      <p:pic>
        <p:nvPicPr>
          <p:cNvPr id="3" name="Afbeelding 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360000"/>
            <a:ext cx="2014732" cy="71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9249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hoek 12"/>
          <p:cNvSpPr/>
          <p:nvPr userDrawn="1"/>
        </p:nvSpPr>
        <p:spPr>
          <a:xfrm>
            <a:off x="0" y="648000"/>
            <a:ext cx="9144000" cy="6228000"/>
          </a:xfrm>
          <a:prstGeom prst="rect">
            <a:avLst/>
          </a:prstGeom>
          <a:gradFill flip="none" rotWithShape="1">
            <a:gsLst>
              <a:gs pos="100000">
                <a:srgbClr val="116E8A"/>
              </a:gs>
              <a:gs pos="100000">
                <a:srgbClr val="116E8A"/>
              </a:gs>
              <a:gs pos="100000">
                <a:srgbClr val="116E8A"/>
              </a:gs>
              <a:gs pos="100000">
                <a:srgbClr val="116E8A"/>
              </a:gs>
              <a:gs pos="100000">
                <a:srgbClr val="177E9D"/>
              </a:gs>
              <a:gs pos="100000">
                <a:srgbClr val="116E8A"/>
              </a:gs>
              <a:gs pos="100000">
                <a:schemeClr val="accent1">
                  <a:tint val="44500"/>
                  <a:satMod val="160000"/>
                </a:schemeClr>
              </a:gs>
              <a:gs pos="0">
                <a:srgbClr val="1D8DB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>
              <a:latin typeface="Calibri"/>
            </a:endParaRPr>
          </a:p>
        </p:txBody>
      </p:sp>
      <p:sp>
        <p:nvSpPr>
          <p:cNvPr id="9" name="Titel 1"/>
          <p:cNvSpPr>
            <a:spLocks noGrp="1"/>
          </p:cNvSpPr>
          <p:nvPr>
            <p:ph type="ctrTitle" hasCustomPrompt="1"/>
          </p:nvPr>
        </p:nvSpPr>
        <p:spPr>
          <a:xfrm>
            <a:off x="3096000" y="2088000"/>
            <a:ext cx="5580000" cy="1800000"/>
          </a:xfrm>
        </p:spPr>
        <p:txBody>
          <a:bodyPr>
            <a:no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nl-NL" dirty="0" smtClean="0"/>
              <a:t>Klik en typ de titel van de presentatie</a:t>
            </a:r>
            <a:endParaRPr lang="nl-BE" dirty="0"/>
          </a:p>
        </p:txBody>
      </p:sp>
      <p:sp>
        <p:nvSpPr>
          <p:cNvPr id="10" name="Ondertitel 2"/>
          <p:cNvSpPr>
            <a:spLocks noGrp="1"/>
          </p:cNvSpPr>
          <p:nvPr>
            <p:ph type="subTitle" idx="1" hasCustomPrompt="1"/>
          </p:nvPr>
        </p:nvSpPr>
        <p:spPr>
          <a:xfrm>
            <a:off x="3096000" y="4193675"/>
            <a:ext cx="5580000" cy="10800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dirty="0" smtClean="0"/>
              <a:t>Klik en typ de subtitel van de presentatie</a:t>
            </a:r>
            <a:endParaRPr lang="nl-BE" dirty="0"/>
          </a:p>
        </p:txBody>
      </p:sp>
      <p:pic>
        <p:nvPicPr>
          <p:cNvPr id="12" name="Afbeelding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00" y="1800000"/>
            <a:ext cx="1840048" cy="4294442"/>
          </a:xfrm>
          <a:prstGeom prst="rect">
            <a:avLst/>
          </a:prstGeom>
        </p:spPr>
      </p:pic>
      <p:pic>
        <p:nvPicPr>
          <p:cNvPr id="11" name="Afbeelding 10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8283600" y="5706000"/>
            <a:ext cx="428400" cy="720000"/>
          </a:xfrm>
          <a:prstGeom prst="rect">
            <a:avLst/>
          </a:prstGeom>
        </p:spPr>
      </p:pic>
      <p:pic>
        <p:nvPicPr>
          <p:cNvPr id="3" name="Afbeelding 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360000"/>
            <a:ext cx="2014732" cy="71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0467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dirty="0" smtClean="0"/>
              <a:t>Klik en typ de titel</a:t>
            </a:r>
            <a:endParaRPr lang="nl-BE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834226-E976-3E4E-98F0-62BA51E2608A}" type="datetime1">
              <a:rPr lang="nl-NL" smtClean="0"/>
              <a:pPr/>
              <a:t>14-5-2015</a:t>
            </a:fld>
            <a:endParaRPr lang="nl-BE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P&amp;O Computerwetenschappen </a:t>
            </a:r>
            <a:endParaRPr lang="nl-BE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‹#›</a:t>
            </a:fld>
            <a:endParaRPr lang="nl-BE" dirty="0"/>
          </a:p>
        </p:txBody>
      </p:sp>
      <p:sp>
        <p:nvSpPr>
          <p:cNvPr id="6" name="Tijdelijke aanduiding voor tekst 2"/>
          <p:cNvSpPr>
            <a:spLocks noGrp="1"/>
          </p:cNvSpPr>
          <p:nvPr>
            <p:ph idx="1" hasCustomPrompt="1"/>
          </p:nvPr>
        </p:nvSpPr>
        <p:spPr>
          <a:xfrm>
            <a:off x="540000" y="1349999"/>
            <a:ext cx="8334000" cy="4428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/>
            </a:lvl1pPr>
          </a:lstStyle>
          <a:p>
            <a:pPr lvl="0"/>
            <a:r>
              <a:rPr lang="nl-NL" dirty="0" smtClean="0"/>
              <a:t>Klik en typ de tekst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8536699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hoek 12"/>
          <p:cNvSpPr/>
          <p:nvPr userDrawn="1"/>
        </p:nvSpPr>
        <p:spPr>
          <a:xfrm>
            <a:off x="0" y="0"/>
            <a:ext cx="9144000" cy="6408000"/>
          </a:xfrm>
          <a:prstGeom prst="rect">
            <a:avLst/>
          </a:prstGeom>
          <a:gradFill flip="none" rotWithShape="1">
            <a:gsLst>
              <a:gs pos="100000">
                <a:srgbClr val="116E8A"/>
              </a:gs>
              <a:gs pos="100000">
                <a:srgbClr val="116E8A"/>
              </a:gs>
              <a:gs pos="100000">
                <a:srgbClr val="116E8A"/>
              </a:gs>
              <a:gs pos="100000">
                <a:srgbClr val="116E8A"/>
              </a:gs>
              <a:gs pos="100000">
                <a:srgbClr val="177E9D"/>
              </a:gs>
              <a:gs pos="100000">
                <a:srgbClr val="116E8A"/>
              </a:gs>
              <a:gs pos="100000">
                <a:schemeClr val="accent1">
                  <a:tint val="44500"/>
                  <a:satMod val="160000"/>
                </a:schemeClr>
              </a:gs>
              <a:gs pos="0">
                <a:srgbClr val="1D8DB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>
              <a:latin typeface="Calibri"/>
            </a:endParaRPr>
          </a:p>
        </p:txBody>
      </p:sp>
      <p:sp>
        <p:nvSpPr>
          <p:cNvPr id="9" name="Titel 1"/>
          <p:cNvSpPr>
            <a:spLocks noGrp="1"/>
          </p:cNvSpPr>
          <p:nvPr>
            <p:ph type="ctrTitle" hasCustomPrompt="1"/>
          </p:nvPr>
        </p:nvSpPr>
        <p:spPr>
          <a:xfrm>
            <a:off x="3780000" y="2304000"/>
            <a:ext cx="5094000" cy="1800200"/>
          </a:xfrm>
        </p:spPr>
        <p:txBody>
          <a:bodyPr>
            <a:no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nl-NL" dirty="0" smtClean="0"/>
              <a:t>Klik en typ de titel van de sectie</a:t>
            </a:r>
            <a:endParaRPr lang="nl-BE" dirty="0"/>
          </a:p>
        </p:txBody>
      </p:sp>
      <p:sp>
        <p:nvSpPr>
          <p:cNvPr id="10" name="Ondertitel 2"/>
          <p:cNvSpPr>
            <a:spLocks noGrp="1"/>
          </p:cNvSpPr>
          <p:nvPr>
            <p:ph type="subTitle" idx="1" hasCustomPrompt="1"/>
          </p:nvPr>
        </p:nvSpPr>
        <p:spPr>
          <a:xfrm>
            <a:off x="3780000" y="4419108"/>
            <a:ext cx="5094000" cy="1080000"/>
          </a:xfrm>
        </p:spPr>
        <p:txBody>
          <a:bodyPr anchor="t" anchorCtr="0"/>
          <a:lstStyle>
            <a:lvl1pPr marL="0" indent="0" algn="l">
              <a:spcBef>
                <a:spcPts val="0"/>
              </a:spcBef>
              <a:buNone/>
              <a:defRPr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dirty="0" smtClean="0"/>
              <a:t>Klik en typ de subtitel van de sectie</a:t>
            </a:r>
            <a:endParaRPr lang="nl-BE" dirty="0"/>
          </a:p>
        </p:txBody>
      </p:sp>
      <p:pic>
        <p:nvPicPr>
          <p:cNvPr id="17" name="Afbeelding 1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000" y="6012000"/>
            <a:ext cx="1512458" cy="540000"/>
          </a:xfrm>
          <a:prstGeom prst="rect">
            <a:avLst/>
          </a:prstGeom>
        </p:spPr>
      </p:pic>
      <p:pic>
        <p:nvPicPr>
          <p:cNvPr id="4" name="Afbeelding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04000"/>
            <a:ext cx="3300991" cy="3209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5907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dirty="0" smtClean="0"/>
              <a:t>Klik en typ de titel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 hasCustomPrompt="1"/>
          </p:nvPr>
        </p:nvSpPr>
        <p:spPr>
          <a:xfrm>
            <a:off x="540000" y="1350000"/>
            <a:ext cx="4038600" cy="4428000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600"/>
            </a:lvl4pPr>
            <a:lvl5pPr marL="1435100" indent="-228600">
              <a:buFont typeface="Arial" pitchFamily="34" charset="0"/>
              <a:buChar char="-"/>
              <a:defRPr sz="1600">
                <a:solidFill>
                  <a:srgbClr val="00407A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dirty="0" smtClean="0"/>
              <a:t>Klik en typ de tekst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BE" dirty="0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 hasCustomPrompt="1"/>
          </p:nvPr>
        </p:nvSpPr>
        <p:spPr>
          <a:xfrm>
            <a:off x="4835400" y="1350000"/>
            <a:ext cx="4038600" cy="4428000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 marL="1435100" indent="-228600">
              <a:buFont typeface="Arial" pitchFamily="34" charset="0"/>
              <a:buChar char="-"/>
              <a:defRPr sz="1600">
                <a:solidFill>
                  <a:srgbClr val="00407A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dirty="0" smtClean="0"/>
              <a:t>Klik en typ de tekst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BE" dirty="0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DB395-0D09-9E4D-869E-5327BFC7EC0D}" type="datetime1">
              <a:rPr lang="nl-NL" smtClean="0"/>
              <a:pPr/>
              <a:t>14-5-2015</a:t>
            </a:fld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P&amp;O Computerwetenschappen </a:t>
            </a:r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259545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dirty="0" smtClean="0"/>
              <a:t>Klik en typ de titel</a:t>
            </a:r>
            <a:endParaRPr lang="nl-BE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 hasCustomPrompt="1"/>
          </p:nvPr>
        </p:nvSpPr>
        <p:spPr>
          <a:xfrm>
            <a:off x="540000" y="1350000"/>
            <a:ext cx="4040188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00407A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dirty="0" smtClean="0"/>
              <a:t>Klik en typ de tekst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 hasCustomPrompt="1"/>
          </p:nvPr>
        </p:nvSpPr>
        <p:spPr>
          <a:xfrm>
            <a:off x="540000" y="1991922"/>
            <a:ext cx="4040188" cy="3798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600"/>
            </a:lvl4pPr>
            <a:lvl5pPr marL="1435100" indent="-180000">
              <a:buFont typeface="Arial" pitchFamily="34" charset="0"/>
              <a:buChar char="-"/>
              <a:defRPr sz="1600">
                <a:solidFill>
                  <a:srgbClr val="00407A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 dirty="0" smtClean="0"/>
              <a:t>Klik en typ de tekst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BE" dirty="0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 hasCustomPrompt="1"/>
          </p:nvPr>
        </p:nvSpPr>
        <p:spPr>
          <a:xfrm>
            <a:off x="4824000" y="1350000"/>
            <a:ext cx="403920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dirty="0" smtClean="0"/>
              <a:t>Klik en typ de tekst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 hasCustomPrompt="1"/>
          </p:nvPr>
        </p:nvSpPr>
        <p:spPr>
          <a:xfrm>
            <a:off x="4824000" y="1991922"/>
            <a:ext cx="4039200" cy="3798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600"/>
            </a:lvl4pPr>
            <a:lvl5pPr marL="1584325" indent="-285750">
              <a:buFont typeface="Arial" pitchFamily="34" charset="0"/>
              <a:buChar char="-"/>
              <a:defRPr lang="nl-BE" sz="1600" kern="1200" dirty="0">
                <a:solidFill>
                  <a:srgbClr val="00407A"/>
                </a:solidFill>
                <a:latin typeface="Calibri"/>
                <a:ea typeface="+mn-ea"/>
                <a:cs typeface="Calibri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 dirty="0" smtClean="0"/>
              <a:t>Klik en typ de tekst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BE" dirty="0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9BDC8D-019A-1B4C-9DE4-A58EC0A7B00F}" type="datetime1">
              <a:rPr lang="nl-NL" smtClean="0"/>
              <a:pPr/>
              <a:t>14-5-2015</a:t>
            </a:fld>
            <a:endParaRPr lang="nl-BE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P&amp;O Computerwetenschappen </a:t>
            </a:r>
            <a:endParaRPr lang="nl-BE" dirty="0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‹#›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6326396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dirty="0" smtClean="0"/>
              <a:t>Klik en typ de titel</a:t>
            </a:r>
            <a:endParaRPr lang="nl-BE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76B44-8007-DF41-BA5B-FD709F9062D4}" type="datetime1">
              <a:rPr lang="nl-NL" smtClean="0"/>
              <a:pPr/>
              <a:t>14-5-2015</a:t>
            </a:fld>
            <a:endParaRPr lang="nl-BE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P&amp;O Computerwetenschappen </a:t>
            </a:r>
            <a:endParaRPr lang="nl-BE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01345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5F4661-81FF-9F4D-B4E4-B7629A72C772}" type="datetime1">
              <a:rPr lang="nl-NL" smtClean="0"/>
              <a:pPr/>
              <a:t>14-5-2015</a:t>
            </a:fld>
            <a:endParaRPr lang="nl-BE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P&amp;O Computerwetenschappen </a:t>
            </a: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819745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40000" y="540000"/>
            <a:ext cx="3008313" cy="895100"/>
          </a:xfrm>
        </p:spPr>
        <p:txBody>
          <a:bodyPr anchor="t" anchorCtr="0"/>
          <a:lstStyle>
            <a:lvl1pPr algn="l">
              <a:defRPr sz="2000" b="1"/>
            </a:lvl1pPr>
          </a:lstStyle>
          <a:p>
            <a:r>
              <a:rPr lang="nl-NL" dirty="0" smtClean="0"/>
              <a:t>Klik en typ de titel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3761909" y="540000"/>
            <a:ext cx="5105139" cy="5256000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600"/>
            </a:lvl4pPr>
            <a:lvl5pPr marL="1435100" indent="-228600">
              <a:buFont typeface="Arial" pitchFamily="34" charset="0"/>
              <a:buChar char="-"/>
              <a:tabLst/>
              <a:defRPr sz="1600">
                <a:solidFill>
                  <a:srgbClr val="00407A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 dirty="0" smtClean="0"/>
              <a:t>Klik en typ de tekst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BE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 hasCustomPrompt="1"/>
          </p:nvPr>
        </p:nvSpPr>
        <p:spPr>
          <a:xfrm>
            <a:off x="539552" y="1435101"/>
            <a:ext cx="3008313" cy="4356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dirty="0" smtClean="0"/>
              <a:t>Klik en typ de tekst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C5DEC-73D3-A24F-8234-EE4797A87673}" type="datetime1">
              <a:rPr lang="nl-NL" smtClean="0"/>
              <a:pPr/>
              <a:t>14-5-2015</a:t>
            </a:fld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P&amp;O Computerwetenschappen </a:t>
            </a:r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253469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40000" y="4788000"/>
            <a:ext cx="8334000" cy="540000"/>
          </a:xfrm>
        </p:spPr>
        <p:txBody>
          <a:bodyPr anchor="t" anchorCtr="0">
            <a:noAutofit/>
          </a:bodyPr>
          <a:lstStyle>
            <a:lvl1pPr algn="l">
              <a:defRPr sz="2000" b="1"/>
            </a:lvl1pPr>
          </a:lstStyle>
          <a:p>
            <a:r>
              <a:rPr lang="nl-NL" dirty="0" smtClean="0"/>
              <a:t>Klik en typ de tekst</a:t>
            </a:r>
            <a:endParaRPr lang="nl-BE" dirty="0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540000" y="540000"/>
            <a:ext cx="83340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BE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 hasCustomPrompt="1"/>
          </p:nvPr>
        </p:nvSpPr>
        <p:spPr>
          <a:xfrm>
            <a:off x="540000" y="5445224"/>
            <a:ext cx="8334000" cy="360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dirty="0" smtClean="0"/>
              <a:t>Klik en typ de tekst</a:t>
            </a:r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‹#›</a:t>
            </a:fld>
            <a:endParaRPr lang="nl-BE" dirty="0"/>
          </a:p>
        </p:txBody>
      </p:sp>
      <p:sp>
        <p:nvSpPr>
          <p:cNvPr id="8" name="Tijdelijke aanduiding voor voettekst 3"/>
          <p:cNvSpPr>
            <a:spLocks noGrp="1"/>
          </p:cNvSpPr>
          <p:nvPr>
            <p:ph type="ftr" sz="quarter" idx="11"/>
          </p:nvPr>
        </p:nvSpPr>
        <p:spPr>
          <a:xfrm>
            <a:off x="1566000" y="6048000"/>
            <a:ext cx="1980000" cy="288000"/>
          </a:xfrm>
        </p:spPr>
        <p:txBody>
          <a:bodyPr/>
          <a:lstStyle/>
          <a:p>
            <a:r>
              <a:rPr lang="nl-NL" smtClean="0"/>
              <a:t>P&amp;O Computerwetenschappen </a:t>
            </a:r>
            <a:endParaRPr lang="nl-BE" dirty="0"/>
          </a:p>
        </p:txBody>
      </p:sp>
      <p:sp>
        <p:nvSpPr>
          <p:cNvPr id="9" name="Tijdelijke aanduiding voor datum 4"/>
          <p:cNvSpPr>
            <a:spLocks noGrp="1"/>
          </p:cNvSpPr>
          <p:nvPr>
            <p:ph type="dt" sz="half" idx="10"/>
          </p:nvPr>
        </p:nvSpPr>
        <p:spPr>
          <a:xfrm>
            <a:off x="540000" y="6048000"/>
            <a:ext cx="936000" cy="288000"/>
          </a:xfrm>
        </p:spPr>
        <p:txBody>
          <a:bodyPr/>
          <a:lstStyle/>
          <a:p>
            <a:fld id="{891A9264-CBAF-CE44-9086-5EB6236B60BB}" type="datetime1">
              <a:rPr lang="nl-NL" smtClean="0"/>
              <a:pPr/>
              <a:t>14-5-2015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2734890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dirty="0" smtClean="0"/>
              <a:t>Klik en typ de titel</a:t>
            </a:r>
            <a:endParaRPr lang="nl-BE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FFE06-D431-394D-BEFB-A43C0DA16085}" type="datetime1">
              <a:rPr lang="nl-NL" smtClean="0"/>
              <a:pPr/>
              <a:t>14-5-2015</a:t>
            </a:fld>
            <a:endParaRPr lang="nl-BE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P&amp;O Computerwetenschappen </a:t>
            </a:r>
            <a:endParaRPr lang="nl-BE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‹#›</a:t>
            </a:fld>
            <a:endParaRPr lang="nl-BE" dirty="0"/>
          </a:p>
        </p:txBody>
      </p:sp>
      <p:sp>
        <p:nvSpPr>
          <p:cNvPr id="6" name="Tijdelijke aanduiding voor tekst 2"/>
          <p:cNvSpPr>
            <a:spLocks noGrp="1"/>
          </p:cNvSpPr>
          <p:nvPr>
            <p:ph idx="1" hasCustomPrompt="1"/>
          </p:nvPr>
        </p:nvSpPr>
        <p:spPr>
          <a:xfrm>
            <a:off x="540000" y="1349999"/>
            <a:ext cx="8334000" cy="4428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/>
            </a:lvl1pPr>
          </a:lstStyle>
          <a:p>
            <a:pPr lvl="0"/>
            <a:r>
              <a:rPr lang="nl-NL" dirty="0" smtClean="0"/>
              <a:t>Klik en typ de tekst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4169003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hoek 12"/>
          <p:cNvSpPr/>
          <p:nvPr userDrawn="1"/>
        </p:nvSpPr>
        <p:spPr>
          <a:xfrm>
            <a:off x="0" y="0"/>
            <a:ext cx="9144000" cy="6408000"/>
          </a:xfrm>
          <a:prstGeom prst="rect">
            <a:avLst/>
          </a:prstGeom>
          <a:gradFill flip="none" rotWithShape="1">
            <a:gsLst>
              <a:gs pos="100000">
                <a:srgbClr val="116E8A"/>
              </a:gs>
              <a:gs pos="100000">
                <a:srgbClr val="116E8A"/>
              </a:gs>
              <a:gs pos="100000">
                <a:srgbClr val="116E8A"/>
              </a:gs>
              <a:gs pos="100000">
                <a:srgbClr val="116E8A"/>
              </a:gs>
              <a:gs pos="100000">
                <a:srgbClr val="177E9D"/>
              </a:gs>
              <a:gs pos="100000">
                <a:srgbClr val="116E8A"/>
              </a:gs>
              <a:gs pos="100000">
                <a:schemeClr val="accent1">
                  <a:tint val="44500"/>
                  <a:satMod val="160000"/>
                </a:schemeClr>
              </a:gs>
              <a:gs pos="0">
                <a:srgbClr val="1D8DB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>
              <a:latin typeface="Calibri"/>
            </a:endParaRPr>
          </a:p>
        </p:txBody>
      </p:sp>
      <p:sp>
        <p:nvSpPr>
          <p:cNvPr id="9" name="Titel 1"/>
          <p:cNvSpPr>
            <a:spLocks noGrp="1"/>
          </p:cNvSpPr>
          <p:nvPr>
            <p:ph type="ctrTitle" hasCustomPrompt="1"/>
          </p:nvPr>
        </p:nvSpPr>
        <p:spPr>
          <a:xfrm>
            <a:off x="3780000" y="2304000"/>
            <a:ext cx="5094000" cy="1800200"/>
          </a:xfrm>
        </p:spPr>
        <p:txBody>
          <a:bodyPr>
            <a:no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nl-NL" dirty="0" smtClean="0"/>
              <a:t>Klik en typ de titel van de sectie</a:t>
            </a:r>
            <a:endParaRPr lang="nl-BE" dirty="0"/>
          </a:p>
        </p:txBody>
      </p:sp>
      <p:sp>
        <p:nvSpPr>
          <p:cNvPr id="10" name="Ondertitel 2"/>
          <p:cNvSpPr>
            <a:spLocks noGrp="1"/>
          </p:cNvSpPr>
          <p:nvPr>
            <p:ph type="subTitle" idx="1" hasCustomPrompt="1"/>
          </p:nvPr>
        </p:nvSpPr>
        <p:spPr>
          <a:xfrm>
            <a:off x="3780000" y="4419108"/>
            <a:ext cx="5094000" cy="1080000"/>
          </a:xfrm>
        </p:spPr>
        <p:txBody>
          <a:bodyPr anchor="t" anchorCtr="0"/>
          <a:lstStyle>
            <a:lvl1pPr marL="0" indent="0" algn="l">
              <a:spcBef>
                <a:spcPts val="0"/>
              </a:spcBef>
              <a:buNone/>
              <a:defRPr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dirty="0" smtClean="0"/>
              <a:t>Klik en typ de subtitel van de sectie</a:t>
            </a:r>
            <a:endParaRPr lang="nl-BE" dirty="0"/>
          </a:p>
        </p:txBody>
      </p:sp>
      <p:pic>
        <p:nvPicPr>
          <p:cNvPr id="17" name="Afbeelding 1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000" y="6012000"/>
            <a:ext cx="1512458" cy="540000"/>
          </a:xfrm>
          <a:prstGeom prst="rect">
            <a:avLst/>
          </a:prstGeom>
        </p:spPr>
      </p:pic>
      <p:pic>
        <p:nvPicPr>
          <p:cNvPr id="4" name="Afbeelding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04000"/>
            <a:ext cx="3300991" cy="3209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1961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dirty="0" smtClean="0"/>
              <a:t>Klik en typ de titel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 hasCustomPrompt="1"/>
          </p:nvPr>
        </p:nvSpPr>
        <p:spPr>
          <a:xfrm>
            <a:off x="540000" y="1350000"/>
            <a:ext cx="4038600" cy="4428000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600"/>
            </a:lvl4pPr>
            <a:lvl5pPr marL="1435100" indent="-228600">
              <a:buFont typeface="Arial" pitchFamily="34" charset="0"/>
              <a:buChar char="-"/>
              <a:defRPr sz="1600">
                <a:solidFill>
                  <a:srgbClr val="00407A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dirty="0" smtClean="0"/>
              <a:t>Klik en typ de tekst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BE" dirty="0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 hasCustomPrompt="1"/>
          </p:nvPr>
        </p:nvSpPr>
        <p:spPr>
          <a:xfrm>
            <a:off x="4835400" y="1350000"/>
            <a:ext cx="4038600" cy="4428000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 marL="1435100" indent="-228600">
              <a:buFont typeface="Arial" pitchFamily="34" charset="0"/>
              <a:buChar char="-"/>
              <a:defRPr sz="1600">
                <a:solidFill>
                  <a:srgbClr val="00407A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dirty="0" smtClean="0"/>
              <a:t>Klik en typ de tekst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BE" dirty="0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C3F12C-75DE-CE46-AC93-9CF6ECA70934}" type="datetime1">
              <a:rPr lang="nl-NL" smtClean="0"/>
              <a:pPr/>
              <a:t>14-5-2015</a:t>
            </a:fld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P&amp;O Computerwetenschappen </a:t>
            </a:r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80301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dirty="0" smtClean="0"/>
              <a:t>Klik en typ de titel</a:t>
            </a:r>
            <a:endParaRPr lang="nl-BE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 hasCustomPrompt="1"/>
          </p:nvPr>
        </p:nvSpPr>
        <p:spPr>
          <a:xfrm>
            <a:off x="540000" y="1350000"/>
            <a:ext cx="4040188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00407A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dirty="0" smtClean="0"/>
              <a:t>Klik en typ de tekst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 hasCustomPrompt="1"/>
          </p:nvPr>
        </p:nvSpPr>
        <p:spPr>
          <a:xfrm>
            <a:off x="540000" y="1991922"/>
            <a:ext cx="4040188" cy="3798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600"/>
            </a:lvl4pPr>
            <a:lvl5pPr marL="1435100" indent="-180000">
              <a:buFont typeface="Arial" pitchFamily="34" charset="0"/>
              <a:buChar char="-"/>
              <a:defRPr sz="1600">
                <a:solidFill>
                  <a:srgbClr val="00407A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 dirty="0" smtClean="0"/>
              <a:t>Klik en typ de tekst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BE" dirty="0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 hasCustomPrompt="1"/>
          </p:nvPr>
        </p:nvSpPr>
        <p:spPr>
          <a:xfrm>
            <a:off x="4824000" y="1350000"/>
            <a:ext cx="403920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dirty="0" smtClean="0"/>
              <a:t>Klik en typ de tekst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 hasCustomPrompt="1"/>
          </p:nvPr>
        </p:nvSpPr>
        <p:spPr>
          <a:xfrm>
            <a:off x="4824000" y="1991922"/>
            <a:ext cx="4039200" cy="3798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600"/>
            </a:lvl4pPr>
            <a:lvl5pPr marL="1584325" indent="-285750">
              <a:buFont typeface="Arial" pitchFamily="34" charset="0"/>
              <a:buChar char="-"/>
              <a:defRPr lang="nl-BE" sz="1600" kern="1200" dirty="0">
                <a:solidFill>
                  <a:srgbClr val="00407A"/>
                </a:solidFill>
                <a:latin typeface="Calibri"/>
                <a:ea typeface="+mn-ea"/>
                <a:cs typeface="Calibri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 dirty="0" smtClean="0"/>
              <a:t>Klik en typ de tekst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BE" dirty="0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28B8A-2F83-0741-AE03-3DAC70EB4500}" type="datetime1">
              <a:rPr lang="nl-NL" smtClean="0"/>
              <a:pPr/>
              <a:t>14-5-2015</a:t>
            </a:fld>
            <a:endParaRPr lang="nl-BE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P&amp;O Computerwetenschappen </a:t>
            </a:r>
            <a:endParaRPr lang="nl-BE" dirty="0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‹#›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378209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dirty="0" smtClean="0"/>
              <a:t>Klik en typ de titel</a:t>
            </a:r>
            <a:endParaRPr lang="nl-BE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0F59E-66E9-E64F-A46E-D556E1B7B2F2}" type="datetime1">
              <a:rPr lang="nl-NL" smtClean="0"/>
              <a:pPr/>
              <a:t>14-5-2015</a:t>
            </a:fld>
            <a:endParaRPr lang="nl-BE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P&amp;O Computerwetenschappen </a:t>
            </a:r>
            <a:endParaRPr lang="nl-BE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618224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558519-43B9-3C4F-A917-56EDA6F7ECD5}" type="datetime1">
              <a:rPr lang="nl-NL" smtClean="0"/>
              <a:pPr/>
              <a:t>14-5-2015</a:t>
            </a:fld>
            <a:endParaRPr lang="nl-BE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P&amp;O Computerwetenschappen </a:t>
            </a: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890592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40000" y="540000"/>
            <a:ext cx="3008313" cy="895100"/>
          </a:xfrm>
        </p:spPr>
        <p:txBody>
          <a:bodyPr anchor="t" anchorCtr="0"/>
          <a:lstStyle>
            <a:lvl1pPr algn="l">
              <a:defRPr sz="2000" b="1"/>
            </a:lvl1pPr>
          </a:lstStyle>
          <a:p>
            <a:r>
              <a:rPr lang="nl-NL" dirty="0" smtClean="0"/>
              <a:t>Klik en typ de titel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3761909" y="540000"/>
            <a:ext cx="5105139" cy="5256000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600"/>
            </a:lvl4pPr>
            <a:lvl5pPr marL="1435100" indent="-228600">
              <a:buFont typeface="Arial" pitchFamily="34" charset="0"/>
              <a:buChar char="-"/>
              <a:tabLst/>
              <a:defRPr sz="1600">
                <a:solidFill>
                  <a:srgbClr val="00407A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 dirty="0" smtClean="0"/>
              <a:t>Klik en typ de tekst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BE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 hasCustomPrompt="1"/>
          </p:nvPr>
        </p:nvSpPr>
        <p:spPr>
          <a:xfrm>
            <a:off x="539552" y="1435101"/>
            <a:ext cx="3008313" cy="4356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dirty="0" smtClean="0"/>
              <a:t>Klik en typ de tekst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D88065-6C9D-DD44-832B-03D526BAF37A}" type="datetime1">
              <a:rPr lang="nl-NL" smtClean="0"/>
              <a:pPr/>
              <a:t>14-5-2015</a:t>
            </a:fld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P&amp;O Computerwetenschappen </a:t>
            </a:r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063528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40000" y="4788000"/>
            <a:ext cx="8334000" cy="540000"/>
          </a:xfrm>
        </p:spPr>
        <p:txBody>
          <a:bodyPr anchor="t" anchorCtr="0">
            <a:noAutofit/>
          </a:bodyPr>
          <a:lstStyle>
            <a:lvl1pPr algn="l">
              <a:defRPr sz="2000" b="1"/>
            </a:lvl1pPr>
          </a:lstStyle>
          <a:p>
            <a:r>
              <a:rPr lang="nl-NL" dirty="0" smtClean="0"/>
              <a:t>Klik en typ de tekst</a:t>
            </a:r>
            <a:endParaRPr lang="nl-BE" dirty="0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540000" y="540000"/>
            <a:ext cx="83340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 smtClean="0"/>
              <a:t>Klik op het pictogram als u een afbeelding wilt toevoegen</a:t>
            </a:r>
            <a:endParaRPr lang="nl-BE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 hasCustomPrompt="1"/>
          </p:nvPr>
        </p:nvSpPr>
        <p:spPr>
          <a:xfrm>
            <a:off x="540000" y="5445224"/>
            <a:ext cx="8334000" cy="360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dirty="0" smtClean="0"/>
              <a:t>Klik en typ de tekst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>
          <a:xfrm>
            <a:off x="540000" y="6048000"/>
            <a:ext cx="936000" cy="288000"/>
          </a:xfrm>
        </p:spPr>
        <p:txBody>
          <a:bodyPr/>
          <a:lstStyle/>
          <a:p>
            <a:fld id="{D9777C4E-8BD6-4A47-890A-1E9DE7138081}" type="datetime1">
              <a:rPr lang="nl-NL" smtClean="0"/>
              <a:pPr/>
              <a:t>14-5-2015</a:t>
            </a:fld>
            <a:endParaRPr lang="nl-BE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‹#›</a:t>
            </a:fld>
            <a:endParaRPr lang="nl-BE" dirty="0"/>
          </a:p>
        </p:txBody>
      </p:sp>
      <p:sp>
        <p:nvSpPr>
          <p:cNvPr id="8" name="Tijdelijke aanduiding voor voettekst 3"/>
          <p:cNvSpPr>
            <a:spLocks noGrp="1"/>
          </p:cNvSpPr>
          <p:nvPr>
            <p:ph type="ftr" sz="quarter" idx="11"/>
          </p:nvPr>
        </p:nvSpPr>
        <p:spPr>
          <a:xfrm>
            <a:off x="1566000" y="6048000"/>
            <a:ext cx="1980000" cy="288000"/>
          </a:xfrm>
        </p:spPr>
        <p:txBody>
          <a:bodyPr/>
          <a:lstStyle/>
          <a:p>
            <a:r>
              <a:rPr lang="nl-NL" smtClean="0"/>
              <a:t>P&amp;O Computerwetenschappen 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0242632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image" Target="../media/image6.png"/><Relationship Id="rId5" Type="http://schemas.openxmlformats.org/officeDocument/2006/relationships/slideLayout" Target="../slideLayouts/slideLayout14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40000" y="180000"/>
            <a:ext cx="8334000" cy="900000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/>
          <a:p>
            <a:r>
              <a:rPr lang="nl-NL" dirty="0" smtClean="0"/>
              <a:t>Klik en typ de titel</a:t>
            </a:r>
            <a:endParaRPr lang="nl-BE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40000" y="1349999"/>
            <a:ext cx="8334000" cy="4428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nl-NL" dirty="0" smtClean="0"/>
              <a:t>Klik en typ de tekst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BE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539552" y="6048000"/>
            <a:ext cx="936000" cy="288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00">
                <a:solidFill>
                  <a:srgbClr val="00407A"/>
                </a:solidFill>
                <a:latin typeface="Calibri"/>
                <a:cs typeface="Calibri"/>
              </a:defRPr>
            </a:lvl1pPr>
          </a:lstStyle>
          <a:p>
            <a:fld id="{BBF8370F-B6AF-7042-9093-B9FA8D44241D}" type="datetime1">
              <a:rPr lang="nl-NL" smtClean="0"/>
              <a:pPr/>
              <a:t>14-5-2015</a:t>
            </a:fld>
            <a:endParaRPr lang="nl-BE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1566000" y="6048000"/>
            <a:ext cx="1980000" cy="288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ctr">
              <a:defRPr sz="1000">
                <a:solidFill>
                  <a:srgbClr val="00407A"/>
                </a:solidFill>
                <a:latin typeface="Calibri"/>
                <a:cs typeface="Calibri"/>
              </a:defRPr>
            </a:lvl1pPr>
          </a:lstStyle>
          <a:p>
            <a:r>
              <a:rPr lang="nl-NL" dirty="0" smtClean="0"/>
              <a:t>P&amp;O Computerwetenschappen </a:t>
            </a:r>
            <a:endParaRPr lang="nl-BE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3636000" y="6048000"/>
            <a:ext cx="936000" cy="288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>
                <a:solidFill>
                  <a:srgbClr val="00407A"/>
                </a:solidFill>
                <a:latin typeface="Calibri"/>
                <a:cs typeface="Calibri"/>
              </a:defRPr>
            </a:lvl1pPr>
          </a:lstStyle>
          <a:p>
            <a:fld id="{F35D8031-C8E5-48F8-A3B6-81643B27A3AF}" type="slidenum">
              <a:rPr lang="nl-BE" smtClean="0"/>
              <a:pPr/>
              <a:t>‹#›</a:t>
            </a:fld>
            <a:endParaRPr lang="nl-BE" dirty="0"/>
          </a:p>
        </p:txBody>
      </p:sp>
      <p:sp>
        <p:nvSpPr>
          <p:cNvPr id="7" name="Rechthoek 6"/>
          <p:cNvSpPr/>
          <p:nvPr/>
        </p:nvSpPr>
        <p:spPr>
          <a:xfrm>
            <a:off x="0" y="6408000"/>
            <a:ext cx="9144000" cy="486000"/>
          </a:xfrm>
          <a:prstGeom prst="rect">
            <a:avLst/>
          </a:prstGeom>
          <a:gradFill flip="none" rotWithShape="1">
            <a:gsLst>
              <a:gs pos="100000">
                <a:srgbClr val="116E8A"/>
              </a:gs>
              <a:gs pos="100000">
                <a:srgbClr val="116E8A"/>
              </a:gs>
              <a:gs pos="100000">
                <a:srgbClr val="116E8A"/>
              </a:gs>
              <a:gs pos="100000">
                <a:srgbClr val="116E8A"/>
              </a:gs>
              <a:gs pos="100000">
                <a:srgbClr val="116E8A"/>
              </a:gs>
              <a:gs pos="100000">
                <a:srgbClr val="177E9D"/>
              </a:gs>
              <a:gs pos="100000">
                <a:srgbClr val="116E8A"/>
              </a:gs>
              <a:gs pos="100000">
                <a:schemeClr val="accent1">
                  <a:tint val="44500"/>
                  <a:satMod val="160000"/>
                </a:schemeClr>
              </a:gs>
              <a:gs pos="0">
                <a:srgbClr val="1D8DB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>
              <a:latin typeface="Calibri"/>
            </a:endParaRPr>
          </a:p>
        </p:txBody>
      </p:sp>
      <p:pic>
        <p:nvPicPr>
          <p:cNvPr id="9" name="Afbeelding 8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000" y="6012000"/>
            <a:ext cx="1512458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2150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709" r:id="rId2"/>
    <p:sldLayoutId id="2147483698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</p:sldLayoutIdLst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rgbClr val="86BCE5"/>
          </a:solidFill>
          <a:latin typeface="Calibri"/>
          <a:ea typeface="+mj-ea"/>
          <a:cs typeface="Calibri"/>
        </a:defRPr>
      </a:lvl1pPr>
    </p:titleStyle>
    <p:bodyStyle>
      <a:lvl1pPr marL="360000" indent="-360000" algn="l" defTabSz="914400" rtl="0" eaLnBrk="1" latinLnBrk="0" hangingPunct="1">
        <a:spcBef>
          <a:spcPts val="580"/>
        </a:spcBef>
        <a:buSzPct val="110000"/>
        <a:buFont typeface="Arial" pitchFamily="34" charset="0"/>
        <a:buChar char="•"/>
        <a:defRPr sz="2400" kern="1200">
          <a:solidFill>
            <a:srgbClr val="00407A"/>
          </a:solidFill>
          <a:latin typeface="Calibri"/>
          <a:ea typeface="+mn-ea"/>
          <a:cs typeface="Calibri"/>
        </a:defRPr>
      </a:lvl1pPr>
      <a:lvl2pPr marL="720000" indent="-360363" algn="l" defTabSz="914400" rtl="0" eaLnBrk="1" latinLnBrk="0" hangingPunct="1">
        <a:spcBef>
          <a:spcPts val="580"/>
        </a:spcBef>
        <a:buSzPct val="75000"/>
        <a:buFont typeface="Courier New" pitchFamily="49" charset="0"/>
        <a:buChar char="o"/>
        <a:defRPr sz="2400" kern="1200">
          <a:solidFill>
            <a:srgbClr val="00407A"/>
          </a:solidFill>
          <a:latin typeface="Calibri"/>
          <a:ea typeface="+mn-ea"/>
          <a:cs typeface="Calibri"/>
        </a:defRPr>
      </a:lvl2pPr>
      <a:lvl3pPr marL="990000" indent="-2700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rgbClr val="00407A"/>
          </a:solidFill>
          <a:latin typeface="Calibri"/>
          <a:ea typeface="+mn-ea"/>
          <a:cs typeface="Calibri"/>
        </a:defRPr>
      </a:lvl3pPr>
      <a:lvl4pPr marL="1168400" indent="-180000" algn="l" defTabSz="914400" rtl="0" eaLnBrk="1" latinLnBrk="0" hangingPunct="1">
        <a:spcBef>
          <a:spcPts val="380"/>
        </a:spcBef>
        <a:buSzPct val="80000"/>
        <a:buFont typeface="Arial" pitchFamily="34" charset="0"/>
        <a:buChar char="•"/>
        <a:defRPr sz="1600" kern="1200">
          <a:solidFill>
            <a:srgbClr val="00407A"/>
          </a:solidFill>
          <a:latin typeface="Calibri"/>
          <a:ea typeface="+mn-ea"/>
          <a:cs typeface="Calibri"/>
        </a:defRPr>
      </a:lvl4pPr>
      <a:lvl5pPr marL="1338263" indent="-179388" algn="l" defTabSz="914400" rtl="0" eaLnBrk="1" latinLnBrk="0" hangingPunct="1">
        <a:spcBef>
          <a:spcPts val="380"/>
        </a:spcBef>
        <a:buFont typeface="Arial" pitchFamily="34" charset="0"/>
        <a:buChar char="-"/>
        <a:defRPr lang="nl-BE" sz="1600" kern="1200" dirty="0">
          <a:solidFill>
            <a:srgbClr val="00407A"/>
          </a:solidFill>
          <a:latin typeface="Calibri"/>
          <a:ea typeface="+mn-ea"/>
          <a:cs typeface="Calibri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44000"/>
            <a:ext cx="3240000" cy="2668236"/>
          </a:xfrm>
          <a:prstGeom prst="rect">
            <a:avLst/>
          </a:prstGeom>
        </p:spPr>
      </p:pic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40000" y="180000"/>
            <a:ext cx="8334000" cy="900000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/>
          <a:p>
            <a:r>
              <a:rPr lang="nl-NL" dirty="0" smtClean="0"/>
              <a:t>Klik en typ de titel</a:t>
            </a:r>
            <a:endParaRPr lang="nl-BE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40000" y="1349999"/>
            <a:ext cx="8334000" cy="4428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nl-NL" dirty="0" smtClean="0"/>
              <a:t>Klik en typ de tekst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BE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539552" y="6048000"/>
            <a:ext cx="936000" cy="288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00">
                <a:solidFill>
                  <a:srgbClr val="00407A"/>
                </a:solidFill>
                <a:latin typeface="Calibri"/>
                <a:cs typeface="Calibri"/>
              </a:defRPr>
            </a:lvl1pPr>
          </a:lstStyle>
          <a:p>
            <a:fld id="{A3999750-3E06-D243-BD7E-A6B363CED03C}" type="datetime1">
              <a:rPr lang="nl-NL" smtClean="0"/>
              <a:pPr/>
              <a:t>14-5-2015</a:t>
            </a:fld>
            <a:endParaRPr lang="nl-BE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1566000" y="6048000"/>
            <a:ext cx="1980000" cy="288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ctr">
              <a:defRPr sz="1000">
                <a:solidFill>
                  <a:srgbClr val="00407A"/>
                </a:solidFill>
                <a:latin typeface="Calibri"/>
                <a:cs typeface="Calibri"/>
              </a:defRPr>
            </a:lvl1pPr>
          </a:lstStyle>
          <a:p>
            <a:r>
              <a:rPr lang="nl-NL" dirty="0" smtClean="0"/>
              <a:t>P&amp;O Computerwetenschappen </a:t>
            </a:r>
            <a:endParaRPr lang="nl-BE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3636000" y="6048000"/>
            <a:ext cx="936000" cy="288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>
                <a:solidFill>
                  <a:srgbClr val="00407A"/>
                </a:solidFill>
                <a:latin typeface="Calibri"/>
                <a:cs typeface="Calibri"/>
              </a:defRPr>
            </a:lvl1pPr>
          </a:lstStyle>
          <a:p>
            <a:fld id="{F35D8031-C8E5-48F8-A3B6-81643B27A3AF}" type="slidenum">
              <a:rPr lang="nl-BE" smtClean="0"/>
              <a:pPr/>
              <a:t>‹#›</a:t>
            </a:fld>
            <a:endParaRPr lang="nl-BE" dirty="0"/>
          </a:p>
        </p:txBody>
      </p:sp>
      <p:sp>
        <p:nvSpPr>
          <p:cNvPr id="7" name="Rechthoek 6"/>
          <p:cNvSpPr/>
          <p:nvPr/>
        </p:nvSpPr>
        <p:spPr>
          <a:xfrm>
            <a:off x="0" y="6408000"/>
            <a:ext cx="9144000" cy="486000"/>
          </a:xfrm>
          <a:prstGeom prst="rect">
            <a:avLst/>
          </a:prstGeom>
          <a:gradFill flip="none" rotWithShape="1">
            <a:gsLst>
              <a:gs pos="100000">
                <a:srgbClr val="116E8A"/>
              </a:gs>
              <a:gs pos="100000">
                <a:srgbClr val="116E8A"/>
              </a:gs>
              <a:gs pos="100000">
                <a:srgbClr val="116E8A"/>
              </a:gs>
              <a:gs pos="100000">
                <a:srgbClr val="116E8A"/>
              </a:gs>
              <a:gs pos="100000">
                <a:srgbClr val="116E8A"/>
              </a:gs>
              <a:gs pos="100000">
                <a:srgbClr val="177E9D"/>
              </a:gs>
              <a:gs pos="100000">
                <a:srgbClr val="116E8A"/>
              </a:gs>
              <a:gs pos="100000">
                <a:schemeClr val="accent1">
                  <a:tint val="44500"/>
                  <a:satMod val="160000"/>
                </a:schemeClr>
              </a:gs>
              <a:gs pos="0">
                <a:srgbClr val="1D8DB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>
              <a:latin typeface="Calibri"/>
            </a:endParaRPr>
          </a:p>
        </p:txBody>
      </p:sp>
      <p:pic>
        <p:nvPicPr>
          <p:cNvPr id="9" name="Afbeelding 8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000" y="6012000"/>
            <a:ext cx="1512458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4550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3" r:id="rId3"/>
    <p:sldLayoutId id="2147483714" r:id="rId4"/>
    <p:sldLayoutId id="2147483715" r:id="rId5"/>
    <p:sldLayoutId id="2147483716" r:id="rId6"/>
    <p:sldLayoutId id="2147483717" r:id="rId7"/>
    <p:sldLayoutId id="2147483718" r:id="rId8"/>
    <p:sldLayoutId id="2147483719" r:id="rId9"/>
  </p:sldLayoutIdLst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rgbClr val="86BCE5"/>
          </a:solidFill>
          <a:latin typeface="Calibri"/>
          <a:ea typeface="+mj-ea"/>
          <a:cs typeface="Calibri"/>
        </a:defRPr>
      </a:lvl1pPr>
    </p:titleStyle>
    <p:bodyStyle>
      <a:lvl1pPr marL="360000" indent="-360000" algn="l" defTabSz="914400" rtl="0" eaLnBrk="1" latinLnBrk="0" hangingPunct="1">
        <a:spcBef>
          <a:spcPts val="580"/>
        </a:spcBef>
        <a:buSzPct val="110000"/>
        <a:buFont typeface="Arial" pitchFamily="34" charset="0"/>
        <a:buChar char="•"/>
        <a:defRPr sz="2400" kern="1200">
          <a:solidFill>
            <a:srgbClr val="00407A"/>
          </a:solidFill>
          <a:latin typeface="Calibri"/>
          <a:ea typeface="+mn-ea"/>
          <a:cs typeface="Calibri"/>
        </a:defRPr>
      </a:lvl1pPr>
      <a:lvl2pPr marL="720000" indent="-360363" algn="l" defTabSz="914400" rtl="0" eaLnBrk="1" latinLnBrk="0" hangingPunct="1">
        <a:spcBef>
          <a:spcPts val="580"/>
        </a:spcBef>
        <a:buSzPct val="75000"/>
        <a:buFont typeface="Courier New" pitchFamily="49" charset="0"/>
        <a:buChar char="o"/>
        <a:defRPr sz="2400" kern="1200">
          <a:solidFill>
            <a:srgbClr val="00407A"/>
          </a:solidFill>
          <a:latin typeface="Calibri"/>
          <a:ea typeface="+mn-ea"/>
          <a:cs typeface="Calibri"/>
        </a:defRPr>
      </a:lvl2pPr>
      <a:lvl3pPr marL="990000" indent="-2700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rgbClr val="00407A"/>
          </a:solidFill>
          <a:latin typeface="Calibri"/>
          <a:ea typeface="+mn-ea"/>
          <a:cs typeface="Calibri"/>
        </a:defRPr>
      </a:lvl3pPr>
      <a:lvl4pPr marL="1168400" indent="-180000" algn="l" defTabSz="914400" rtl="0" eaLnBrk="1" latinLnBrk="0" hangingPunct="1">
        <a:spcBef>
          <a:spcPts val="380"/>
        </a:spcBef>
        <a:buSzPct val="80000"/>
        <a:buFont typeface="Arial" pitchFamily="34" charset="0"/>
        <a:buChar char="•"/>
        <a:defRPr sz="1600" kern="1200">
          <a:solidFill>
            <a:srgbClr val="00407A"/>
          </a:solidFill>
          <a:latin typeface="Calibri"/>
          <a:ea typeface="+mn-ea"/>
          <a:cs typeface="Calibri"/>
        </a:defRPr>
      </a:lvl4pPr>
      <a:lvl5pPr marL="1338263" indent="-179388" algn="l" defTabSz="914400" rtl="0" eaLnBrk="1" latinLnBrk="0" hangingPunct="1">
        <a:spcBef>
          <a:spcPts val="380"/>
        </a:spcBef>
        <a:buFont typeface="Arial" pitchFamily="34" charset="0"/>
        <a:buChar char="-"/>
        <a:defRPr lang="nl-BE" sz="1600" kern="1200" dirty="0">
          <a:solidFill>
            <a:srgbClr val="00407A"/>
          </a:solidFill>
          <a:latin typeface="Calibri"/>
          <a:ea typeface="+mn-ea"/>
          <a:cs typeface="Calibri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13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13.jpe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9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13.jpe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17.png"/><Relationship Id="rId4" Type="http://schemas.microsoft.com/office/2007/relationships/hdphoto" Target="../media/hdphoto1.wdp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g"/><Relationship Id="rId5" Type="http://schemas.openxmlformats.org/officeDocument/2006/relationships/image" Target="../media/image19.jpeg"/><Relationship Id="rId4" Type="http://schemas.openxmlformats.org/officeDocument/2006/relationships/image" Target="../media/image1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eg"/><Relationship Id="rId3" Type="http://schemas.openxmlformats.org/officeDocument/2006/relationships/image" Target="../media/image21.jpeg"/><Relationship Id="rId7" Type="http://schemas.openxmlformats.org/officeDocument/2006/relationships/image" Target="../media/image25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eg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7" Type="http://schemas.openxmlformats.org/officeDocument/2006/relationships/image" Target="../media/image37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jpg"/><Relationship Id="rId5" Type="http://schemas.openxmlformats.org/officeDocument/2006/relationships/image" Target="../media/image35.jpg"/><Relationship Id="rId4" Type="http://schemas.openxmlformats.org/officeDocument/2006/relationships/image" Target="../media/image34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gif"/><Relationship Id="rId2" Type="http://schemas.openxmlformats.org/officeDocument/2006/relationships/image" Target="../media/image39.gi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9.png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sz="3400" dirty="0" smtClean="0"/>
              <a:t>P&amp;O: Computerwetenschappen</a:t>
            </a:r>
            <a:endParaRPr lang="nl-BE" sz="3400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3096000" y="3962400"/>
            <a:ext cx="5580000" cy="1080000"/>
          </a:xfrm>
        </p:spPr>
        <p:txBody>
          <a:bodyPr/>
          <a:lstStyle/>
          <a:p>
            <a:r>
              <a:rPr lang="nl-BE" dirty="0" smtClean="0"/>
              <a:t>Team Ijzer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970494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BLIND</a:t>
            </a:r>
            <a:endParaRPr lang="nl-BE" dirty="0"/>
          </a:p>
        </p:txBody>
      </p:sp>
      <p:cxnSp>
        <p:nvCxnSpPr>
          <p:cNvPr id="42" name="Straight Connector 41"/>
          <p:cNvCxnSpPr/>
          <p:nvPr/>
        </p:nvCxnSpPr>
        <p:spPr>
          <a:xfrm>
            <a:off x="4459965" y="1295401"/>
            <a:ext cx="0" cy="302435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155709" y="2159496"/>
            <a:ext cx="1362265" cy="121937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2893" y="2466894"/>
            <a:ext cx="523948" cy="58110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1874" y="1828800"/>
            <a:ext cx="2641926" cy="1978634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5379379" y="2206624"/>
            <a:ext cx="350179" cy="1588"/>
          </a:xfrm>
          <a:prstGeom prst="straightConnector1">
            <a:avLst/>
          </a:prstGeom>
          <a:ln w="57150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Afbeelding 11" descr="FSM.jpg"/>
          <p:cNvPicPr>
            <a:picLocks noChangeAspect="1"/>
          </p:cNvPicPr>
          <p:nvPr/>
        </p:nvPicPr>
        <p:blipFill>
          <a:blip r:embed="rId5" cstate="print"/>
          <a:srcRect l="45135"/>
          <a:stretch>
            <a:fillRect/>
          </a:stretch>
        </p:blipFill>
        <p:spPr>
          <a:xfrm>
            <a:off x="0" y="3463952"/>
            <a:ext cx="3312501" cy="2479648"/>
          </a:xfrm>
          <a:prstGeom prst="rect">
            <a:avLst/>
          </a:prstGeom>
        </p:spPr>
      </p:pic>
      <p:cxnSp>
        <p:nvCxnSpPr>
          <p:cNvPr id="15" name="Straight Connector 41"/>
          <p:cNvCxnSpPr/>
          <p:nvPr/>
        </p:nvCxnSpPr>
        <p:spPr>
          <a:xfrm rot="16200000">
            <a:off x="2911624" y="-288775"/>
            <a:ext cx="0" cy="3168352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41"/>
          <p:cNvCxnSpPr/>
          <p:nvPr/>
        </p:nvCxnSpPr>
        <p:spPr>
          <a:xfrm rot="16200000">
            <a:off x="2879576" y="2683024"/>
            <a:ext cx="0" cy="3168352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kstvak 17"/>
          <p:cNvSpPr txBox="1"/>
          <p:nvPr/>
        </p:nvSpPr>
        <p:spPr>
          <a:xfrm>
            <a:off x="3810000" y="1123890"/>
            <a:ext cx="3382422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nl-NL" sz="2000" dirty="0" err="1" smtClean="0">
                <a:latin typeface="Calibri"/>
                <a:cs typeface="Calibri"/>
              </a:rPr>
              <a:t>common</a:t>
            </a:r>
            <a:r>
              <a:rPr lang="nl-NL" sz="2000" dirty="0" smtClean="0">
                <a:latin typeface="Calibri"/>
                <a:cs typeface="Calibri"/>
              </a:rPr>
              <a:t> </a:t>
            </a:r>
            <a:r>
              <a:rPr lang="nl-NL" sz="2000" dirty="0" err="1" smtClean="0">
                <a:latin typeface="Calibri"/>
                <a:cs typeface="Calibri"/>
              </a:rPr>
              <a:t>wall</a:t>
            </a:r>
            <a:endParaRPr lang="nl-NL" sz="2000" dirty="0">
              <a:latin typeface="Calibri"/>
              <a:cs typeface="Calibri"/>
            </a:endParaRPr>
          </a:p>
        </p:txBody>
      </p:sp>
      <p:cxnSp>
        <p:nvCxnSpPr>
          <p:cNvPr id="21" name="Straight Connector 7"/>
          <p:cNvCxnSpPr/>
          <p:nvPr/>
        </p:nvCxnSpPr>
        <p:spPr>
          <a:xfrm rot="5400000">
            <a:off x="2192888" y="3824530"/>
            <a:ext cx="792648" cy="1588"/>
          </a:xfrm>
          <a:prstGeom prst="line">
            <a:avLst/>
          </a:prstGeom>
          <a:ln w="127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7"/>
          <p:cNvCxnSpPr/>
          <p:nvPr/>
        </p:nvCxnSpPr>
        <p:spPr>
          <a:xfrm>
            <a:off x="5257800" y="2209800"/>
            <a:ext cx="1981200" cy="1588"/>
          </a:xfrm>
          <a:prstGeom prst="line">
            <a:avLst/>
          </a:prstGeom>
          <a:ln w="127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7"/>
          <p:cNvCxnSpPr/>
          <p:nvPr/>
        </p:nvCxnSpPr>
        <p:spPr>
          <a:xfrm rot="5400000" flipH="1" flipV="1">
            <a:off x="6973095" y="2477295"/>
            <a:ext cx="531811" cy="1588"/>
          </a:xfrm>
          <a:prstGeom prst="line">
            <a:avLst/>
          </a:prstGeom>
          <a:ln w="12700">
            <a:solidFill>
              <a:srgbClr val="FFFF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7"/>
          <p:cNvCxnSpPr/>
          <p:nvPr/>
        </p:nvCxnSpPr>
        <p:spPr>
          <a:xfrm rot="16200000" flipV="1">
            <a:off x="6178667" y="3120118"/>
            <a:ext cx="752247" cy="2"/>
          </a:xfrm>
          <a:prstGeom prst="line">
            <a:avLst/>
          </a:prstGeom>
          <a:ln w="12700">
            <a:solidFill>
              <a:srgbClr val="FFFF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7"/>
          <p:cNvCxnSpPr/>
          <p:nvPr/>
        </p:nvCxnSpPr>
        <p:spPr>
          <a:xfrm>
            <a:off x="6554789" y="2743995"/>
            <a:ext cx="683417" cy="1588"/>
          </a:xfrm>
          <a:prstGeom prst="line">
            <a:avLst/>
          </a:prstGeom>
          <a:ln w="127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7"/>
          <p:cNvCxnSpPr/>
          <p:nvPr/>
        </p:nvCxnSpPr>
        <p:spPr>
          <a:xfrm>
            <a:off x="6554789" y="3496243"/>
            <a:ext cx="683417" cy="1588"/>
          </a:xfrm>
          <a:prstGeom prst="line">
            <a:avLst/>
          </a:prstGeom>
          <a:ln w="127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ijdelijke aanduiding voor datum 1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EC881-4A07-FE42-A8AF-DCBA9F6DB05B}" type="datetime1">
              <a:rPr lang="nl-NL" smtClean="0"/>
              <a:pPr/>
              <a:t>14-5-2015</a:t>
            </a:fld>
            <a:endParaRPr lang="nl-BE" dirty="0"/>
          </a:p>
        </p:txBody>
      </p:sp>
      <p:sp>
        <p:nvSpPr>
          <p:cNvPr id="27" name="Tijdelijke aanduiding voor dianumm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10</a:t>
            </a:fld>
            <a:endParaRPr lang="nl-BE" dirty="0"/>
          </a:p>
        </p:txBody>
      </p:sp>
      <p:sp>
        <p:nvSpPr>
          <p:cNvPr id="28" name="Tijdelijke aanduiding voor voettekst 2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P&amp;O Computerwetenschappen </a:t>
            </a:r>
            <a:endParaRPr lang="nl-BE" dirty="0"/>
          </a:p>
        </p:txBody>
      </p:sp>
      <p:cxnSp>
        <p:nvCxnSpPr>
          <p:cNvPr id="30" name="Rechte verbindingslijn 29"/>
          <p:cNvCxnSpPr/>
          <p:nvPr/>
        </p:nvCxnSpPr>
        <p:spPr>
          <a:xfrm>
            <a:off x="5379378" y="1524000"/>
            <a:ext cx="350182" cy="304802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6537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50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-3.33333E-6 L -0.15955 0.00348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986" y="162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1.11111E-6 L -0.1691 0.00092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455" y="46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-3.7037E-6 L -0.1651 0.00186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264" y="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BLIND</a:t>
            </a:r>
            <a:endParaRPr lang="nl-BE" dirty="0"/>
          </a:p>
        </p:txBody>
      </p:sp>
      <p:cxnSp>
        <p:nvCxnSpPr>
          <p:cNvPr id="42" name="Straight Connector 41"/>
          <p:cNvCxnSpPr/>
          <p:nvPr/>
        </p:nvCxnSpPr>
        <p:spPr>
          <a:xfrm>
            <a:off x="4459965" y="1295401"/>
            <a:ext cx="0" cy="302435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155709" y="2159496"/>
            <a:ext cx="1362265" cy="121937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2893" y="2466894"/>
            <a:ext cx="523948" cy="58110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1874" y="1828800"/>
            <a:ext cx="2641926" cy="1978634"/>
          </a:xfrm>
          <a:prstGeom prst="rect">
            <a:avLst/>
          </a:prstGeom>
        </p:spPr>
      </p:pic>
      <p:pic>
        <p:nvPicPr>
          <p:cNvPr id="12" name="Afbeelding 11" descr="FSM.jpg"/>
          <p:cNvPicPr>
            <a:picLocks noChangeAspect="1"/>
          </p:cNvPicPr>
          <p:nvPr/>
        </p:nvPicPr>
        <p:blipFill>
          <a:blip r:embed="rId6" cstate="print"/>
          <a:srcRect l="45135"/>
          <a:stretch>
            <a:fillRect/>
          </a:stretch>
        </p:blipFill>
        <p:spPr>
          <a:xfrm>
            <a:off x="0" y="3463952"/>
            <a:ext cx="3312501" cy="2479648"/>
          </a:xfrm>
          <a:prstGeom prst="rect">
            <a:avLst/>
          </a:prstGeom>
        </p:spPr>
      </p:pic>
      <p:cxnSp>
        <p:nvCxnSpPr>
          <p:cNvPr id="10" name="Straight Connector 7"/>
          <p:cNvCxnSpPr/>
          <p:nvPr/>
        </p:nvCxnSpPr>
        <p:spPr>
          <a:xfrm>
            <a:off x="5257800" y="2209800"/>
            <a:ext cx="1981200" cy="1588"/>
          </a:xfrm>
          <a:prstGeom prst="line">
            <a:avLst/>
          </a:prstGeom>
          <a:ln w="127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7"/>
          <p:cNvCxnSpPr/>
          <p:nvPr/>
        </p:nvCxnSpPr>
        <p:spPr>
          <a:xfrm rot="5400000" flipH="1" flipV="1">
            <a:off x="6973095" y="2477295"/>
            <a:ext cx="531811" cy="1588"/>
          </a:xfrm>
          <a:prstGeom prst="line">
            <a:avLst/>
          </a:prstGeom>
          <a:ln w="12700">
            <a:solidFill>
              <a:srgbClr val="FFFF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7"/>
          <p:cNvCxnSpPr/>
          <p:nvPr/>
        </p:nvCxnSpPr>
        <p:spPr>
          <a:xfrm rot="16200000" flipV="1">
            <a:off x="6178667" y="3120118"/>
            <a:ext cx="752247" cy="2"/>
          </a:xfrm>
          <a:prstGeom prst="line">
            <a:avLst/>
          </a:prstGeom>
          <a:ln w="12700">
            <a:solidFill>
              <a:srgbClr val="FFFF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7"/>
          <p:cNvCxnSpPr/>
          <p:nvPr/>
        </p:nvCxnSpPr>
        <p:spPr>
          <a:xfrm>
            <a:off x="6554789" y="2743995"/>
            <a:ext cx="683417" cy="1588"/>
          </a:xfrm>
          <a:prstGeom prst="line">
            <a:avLst/>
          </a:prstGeom>
          <a:ln w="127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7"/>
          <p:cNvCxnSpPr/>
          <p:nvPr/>
        </p:nvCxnSpPr>
        <p:spPr>
          <a:xfrm>
            <a:off x="6554789" y="3496243"/>
            <a:ext cx="683417" cy="1588"/>
          </a:xfrm>
          <a:prstGeom prst="line">
            <a:avLst/>
          </a:prstGeom>
          <a:ln w="127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rot="10800000">
            <a:off x="6705600" y="2779340"/>
            <a:ext cx="290242" cy="1588"/>
          </a:xfrm>
          <a:prstGeom prst="straightConnector1">
            <a:avLst/>
          </a:prstGeom>
          <a:ln w="57150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jdelijke aanduiding voor datum 1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9BE73-705B-F148-8263-39F596765745}" type="datetime1">
              <a:rPr lang="nl-NL" smtClean="0"/>
              <a:pPr/>
              <a:t>14-5-2015</a:t>
            </a:fld>
            <a:endParaRPr lang="nl-BE" dirty="0"/>
          </a:p>
        </p:txBody>
      </p:sp>
      <p:sp>
        <p:nvSpPr>
          <p:cNvPr id="17" name="Tijdelijke aanduiding voor dianumm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11</a:t>
            </a:fld>
            <a:endParaRPr lang="nl-BE" dirty="0"/>
          </a:p>
        </p:txBody>
      </p:sp>
      <p:sp>
        <p:nvSpPr>
          <p:cNvPr id="18" name="Tijdelijke aanduiding voor voettekst 1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P&amp;O Computerwetenschappen </a:t>
            </a:r>
            <a:endParaRPr lang="nl-BE" dirty="0"/>
          </a:p>
        </p:txBody>
      </p:sp>
      <p:sp>
        <p:nvSpPr>
          <p:cNvPr id="19" name="Tekstvak 18"/>
          <p:cNvSpPr txBox="1"/>
          <p:nvPr/>
        </p:nvSpPr>
        <p:spPr>
          <a:xfrm>
            <a:off x="4618578" y="1123890"/>
            <a:ext cx="3382422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nl-NL" sz="2000" dirty="0" err="1" smtClean="0">
                <a:latin typeface="Calibri"/>
                <a:cs typeface="Calibri"/>
              </a:rPr>
              <a:t>no</a:t>
            </a:r>
            <a:r>
              <a:rPr lang="nl-NL" sz="2000" dirty="0" smtClean="0">
                <a:latin typeface="Calibri"/>
                <a:cs typeface="Calibri"/>
              </a:rPr>
              <a:t> </a:t>
            </a:r>
            <a:r>
              <a:rPr lang="nl-NL" sz="2000" dirty="0" err="1" smtClean="0">
                <a:latin typeface="Calibri"/>
                <a:cs typeface="Calibri"/>
              </a:rPr>
              <a:t>common</a:t>
            </a:r>
            <a:r>
              <a:rPr lang="nl-NL" sz="2000" dirty="0" smtClean="0">
                <a:latin typeface="Calibri"/>
                <a:cs typeface="Calibri"/>
              </a:rPr>
              <a:t> </a:t>
            </a:r>
            <a:r>
              <a:rPr lang="nl-NL" sz="2000" dirty="0" err="1" smtClean="0">
                <a:latin typeface="Calibri"/>
                <a:cs typeface="Calibri"/>
              </a:rPr>
              <a:t>wall</a:t>
            </a:r>
            <a:endParaRPr lang="nl-NL" sz="2000" dirty="0">
              <a:latin typeface="Calibri"/>
              <a:cs typeface="Calibri"/>
            </a:endParaRPr>
          </a:p>
        </p:txBody>
      </p:sp>
      <p:cxnSp>
        <p:nvCxnSpPr>
          <p:cNvPr id="20" name="Rechte verbindingslijn 19"/>
          <p:cNvCxnSpPr/>
          <p:nvPr/>
        </p:nvCxnSpPr>
        <p:spPr>
          <a:xfrm rot="16200000" flipH="1">
            <a:off x="5905103" y="1943497"/>
            <a:ext cx="1219995" cy="381000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9660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50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DETERMINISTIC</a:t>
            </a:r>
            <a:endParaRPr lang="nl-BE" dirty="0"/>
          </a:p>
        </p:txBody>
      </p:sp>
      <p:cxnSp>
        <p:nvCxnSpPr>
          <p:cNvPr id="42" name="Straight Connector 41"/>
          <p:cNvCxnSpPr/>
          <p:nvPr/>
        </p:nvCxnSpPr>
        <p:spPr>
          <a:xfrm>
            <a:off x="4459965" y="1295401"/>
            <a:ext cx="0" cy="302435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155709" y="2159496"/>
            <a:ext cx="1362265" cy="121937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788553" y="2466894"/>
            <a:ext cx="523948" cy="58110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1874" y="2818117"/>
            <a:ext cx="2641926" cy="1978634"/>
          </a:xfrm>
          <a:prstGeom prst="rect">
            <a:avLst/>
          </a:prstGeom>
        </p:spPr>
      </p:pic>
      <p:cxnSp>
        <p:nvCxnSpPr>
          <p:cNvPr id="18" name="Straight Connector 7"/>
          <p:cNvCxnSpPr/>
          <p:nvPr/>
        </p:nvCxnSpPr>
        <p:spPr>
          <a:xfrm>
            <a:off x="6576106" y="4486298"/>
            <a:ext cx="683417" cy="1588"/>
          </a:xfrm>
          <a:prstGeom prst="line">
            <a:avLst/>
          </a:prstGeom>
          <a:ln w="127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6965021" y="4494212"/>
            <a:ext cx="350179" cy="1588"/>
          </a:xfrm>
          <a:prstGeom prst="straightConnector1">
            <a:avLst/>
          </a:prstGeom>
          <a:ln w="57150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Afbeelding 11" descr="FSM.jpg"/>
          <p:cNvPicPr>
            <a:picLocks noChangeAspect="1"/>
          </p:cNvPicPr>
          <p:nvPr/>
        </p:nvPicPr>
        <p:blipFill>
          <a:blip r:embed="rId6" cstate="print"/>
          <a:srcRect l="45135"/>
          <a:stretch>
            <a:fillRect/>
          </a:stretch>
        </p:blipFill>
        <p:spPr>
          <a:xfrm>
            <a:off x="0" y="3463952"/>
            <a:ext cx="3312501" cy="2479648"/>
          </a:xfrm>
          <a:prstGeom prst="rect">
            <a:avLst/>
          </a:prstGeom>
        </p:spPr>
      </p:pic>
      <p:pic>
        <p:nvPicPr>
          <p:cNvPr id="13" name="Picture 2" descr="http://www.clker.com/cliparts/r/X/3/h/R/6/camera-hi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2588151"/>
            <a:ext cx="556533" cy="398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Afbeelding 15" descr="img1 (5).jpg"/>
          <p:cNvPicPr>
            <a:picLocks noChangeAspect="1"/>
          </p:cNvPicPr>
          <p:nvPr/>
        </p:nvPicPr>
        <p:blipFill>
          <a:blip r:embed="rId8"/>
          <a:srcRect l="20238" t="5566" r="21879" b="37986"/>
          <a:stretch>
            <a:fillRect/>
          </a:stretch>
        </p:blipFill>
        <p:spPr>
          <a:xfrm>
            <a:off x="4901874" y="762000"/>
            <a:ext cx="2641926" cy="1932296"/>
          </a:xfrm>
          <a:prstGeom prst="rect">
            <a:avLst/>
          </a:prstGeom>
        </p:spPr>
      </p:pic>
      <p:cxnSp>
        <p:nvCxnSpPr>
          <p:cNvPr id="11" name="Straight Connector 7"/>
          <p:cNvCxnSpPr/>
          <p:nvPr/>
        </p:nvCxnSpPr>
        <p:spPr>
          <a:xfrm>
            <a:off x="5279117" y="3199855"/>
            <a:ext cx="1981200" cy="1588"/>
          </a:xfrm>
          <a:prstGeom prst="line">
            <a:avLst/>
          </a:prstGeom>
          <a:ln w="127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7"/>
          <p:cNvCxnSpPr/>
          <p:nvPr/>
        </p:nvCxnSpPr>
        <p:spPr>
          <a:xfrm rot="5400000" flipH="1" flipV="1">
            <a:off x="6994412" y="3467350"/>
            <a:ext cx="531811" cy="1588"/>
          </a:xfrm>
          <a:prstGeom prst="line">
            <a:avLst/>
          </a:prstGeom>
          <a:ln w="12700">
            <a:solidFill>
              <a:srgbClr val="FFFF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7"/>
          <p:cNvCxnSpPr/>
          <p:nvPr/>
        </p:nvCxnSpPr>
        <p:spPr>
          <a:xfrm rot="16200000" flipV="1">
            <a:off x="6199984" y="4110173"/>
            <a:ext cx="752247" cy="2"/>
          </a:xfrm>
          <a:prstGeom prst="line">
            <a:avLst/>
          </a:prstGeom>
          <a:ln w="12700">
            <a:solidFill>
              <a:srgbClr val="FFFF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7"/>
          <p:cNvCxnSpPr/>
          <p:nvPr/>
        </p:nvCxnSpPr>
        <p:spPr>
          <a:xfrm>
            <a:off x="6576106" y="3734050"/>
            <a:ext cx="683417" cy="1588"/>
          </a:xfrm>
          <a:prstGeom prst="line">
            <a:avLst/>
          </a:prstGeom>
          <a:ln w="127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ijdelijke aanduiding voor datum 1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15532-F837-2E47-AAA6-4294E000F4AC}" type="datetime1">
              <a:rPr lang="nl-NL" smtClean="0"/>
              <a:pPr/>
              <a:t>14-5-2015</a:t>
            </a:fld>
            <a:endParaRPr lang="nl-BE" dirty="0"/>
          </a:p>
        </p:txBody>
      </p:sp>
      <p:sp>
        <p:nvSpPr>
          <p:cNvPr id="20" name="Tijdelijke aanduiding voor dianummer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12</a:t>
            </a:fld>
            <a:endParaRPr lang="nl-BE" dirty="0"/>
          </a:p>
        </p:txBody>
      </p:sp>
      <p:sp>
        <p:nvSpPr>
          <p:cNvPr id="21" name="Tijdelijke aanduiding voor voettekst 2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P&amp;O Computerwetenschappen 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915734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50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collision</a:t>
            </a:r>
            <a:endParaRPr lang="nl-BE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1874" y="1828800"/>
            <a:ext cx="2641926" cy="1978634"/>
          </a:xfrm>
          <a:prstGeom prst="rect">
            <a:avLst/>
          </a:prstGeom>
        </p:spPr>
      </p:pic>
      <p:cxnSp>
        <p:nvCxnSpPr>
          <p:cNvPr id="10" name="Straight Connector 7"/>
          <p:cNvCxnSpPr/>
          <p:nvPr/>
        </p:nvCxnSpPr>
        <p:spPr>
          <a:xfrm>
            <a:off x="5257800" y="2209800"/>
            <a:ext cx="1981200" cy="1588"/>
          </a:xfrm>
          <a:prstGeom prst="line">
            <a:avLst/>
          </a:prstGeom>
          <a:ln w="127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7"/>
          <p:cNvCxnSpPr/>
          <p:nvPr/>
        </p:nvCxnSpPr>
        <p:spPr>
          <a:xfrm rot="5400000" flipH="1" flipV="1">
            <a:off x="6973095" y="2477295"/>
            <a:ext cx="531811" cy="1588"/>
          </a:xfrm>
          <a:prstGeom prst="line">
            <a:avLst/>
          </a:prstGeom>
          <a:ln w="12700">
            <a:solidFill>
              <a:srgbClr val="FFFF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7"/>
          <p:cNvCxnSpPr/>
          <p:nvPr/>
        </p:nvCxnSpPr>
        <p:spPr>
          <a:xfrm rot="16200000" flipV="1">
            <a:off x="6178667" y="3120118"/>
            <a:ext cx="752247" cy="2"/>
          </a:xfrm>
          <a:prstGeom prst="line">
            <a:avLst/>
          </a:prstGeom>
          <a:ln w="12700">
            <a:solidFill>
              <a:srgbClr val="FFFF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7"/>
          <p:cNvCxnSpPr/>
          <p:nvPr/>
        </p:nvCxnSpPr>
        <p:spPr>
          <a:xfrm>
            <a:off x="6554789" y="2743995"/>
            <a:ext cx="683417" cy="1588"/>
          </a:xfrm>
          <a:prstGeom prst="line">
            <a:avLst/>
          </a:prstGeom>
          <a:ln w="127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7"/>
          <p:cNvCxnSpPr/>
          <p:nvPr/>
        </p:nvCxnSpPr>
        <p:spPr>
          <a:xfrm>
            <a:off x="6554789" y="3496243"/>
            <a:ext cx="683417" cy="1588"/>
          </a:xfrm>
          <a:prstGeom prst="line">
            <a:avLst/>
          </a:prstGeom>
          <a:ln w="127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7236296" y="2782516"/>
            <a:ext cx="0" cy="214436"/>
          </a:xfrm>
          <a:prstGeom prst="straightConnector1">
            <a:avLst/>
          </a:prstGeom>
          <a:ln w="57150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4459965" y="1295401"/>
            <a:ext cx="0" cy="302435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41"/>
          <p:cNvCxnSpPr/>
          <p:nvPr/>
        </p:nvCxnSpPr>
        <p:spPr>
          <a:xfrm rot="16200000">
            <a:off x="2879576" y="2683024"/>
            <a:ext cx="0" cy="3168352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065947" y="2279256"/>
            <a:ext cx="1362265" cy="121937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512347" y="2824357"/>
            <a:ext cx="523948" cy="581106"/>
          </a:xfrm>
          <a:prstGeom prst="rect">
            <a:avLst/>
          </a:prstGeom>
        </p:spPr>
      </p:pic>
      <p:sp>
        <p:nvSpPr>
          <p:cNvPr id="20" name="Tijdelijke aanduiding voor datum 1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6CC4D6-EFEC-AD49-A69D-681E8F9014D5}" type="datetime1">
              <a:rPr lang="nl-NL" smtClean="0"/>
              <a:pPr/>
              <a:t>14-5-2015</a:t>
            </a:fld>
            <a:endParaRPr lang="nl-BE" dirty="0"/>
          </a:p>
        </p:txBody>
      </p:sp>
      <p:sp>
        <p:nvSpPr>
          <p:cNvPr id="21" name="Tijdelijke aanduiding voor dianummer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13</a:t>
            </a:fld>
            <a:endParaRPr lang="nl-BE" dirty="0"/>
          </a:p>
        </p:txBody>
      </p:sp>
      <p:sp>
        <p:nvSpPr>
          <p:cNvPr id="22" name="Tijdelijke aanduiding voor voettekst 2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P&amp;O Computerwetenschappen 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707861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50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3.7037E-6 L 0.00278 0.09976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9" y="4977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3.33333E-6 L -0.00034 0.10092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" y="50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collision</a:t>
            </a:r>
            <a:endParaRPr lang="nl-BE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1874" y="1828800"/>
            <a:ext cx="2641926" cy="1978634"/>
          </a:xfrm>
          <a:prstGeom prst="rect">
            <a:avLst/>
          </a:prstGeom>
        </p:spPr>
      </p:pic>
      <p:cxnSp>
        <p:nvCxnSpPr>
          <p:cNvPr id="10" name="Straight Connector 7"/>
          <p:cNvCxnSpPr/>
          <p:nvPr/>
        </p:nvCxnSpPr>
        <p:spPr>
          <a:xfrm>
            <a:off x="5257800" y="2209800"/>
            <a:ext cx="1981200" cy="1588"/>
          </a:xfrm>
          <a:prstGeom prst="line">
            <a:avLst/>
          </a:prstGeom>
          <a:ln w="127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7"/>
          <p:cNvCxnSpPr/>
          <p:nvPr/>
        </p:nvCxnSpPr>
        <p:spPr>
          <a:xfrm rot="5400000" flipH="1" flipV="1">
            <a:off x="6973095" y="2477295"/>
            <a:ext cx="531811" cy="1588"/>
          </a:xfrm>
          <a:prstGeom prst="line">
            <a:avLst/>
          </a:prstGeom>
          <a:ln w="12700">
            <a:solidFill>
              <a:srgbClr val="FFFF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7"/>
          <p:cNvCxnSpPr/>
          <p:nvPr/>
        </p:nvCxnSpPr>
        <p:spPr>
          <a:xfrm rot="16200000" flipV="1">
            <a:off x="6178667" y="3120118"/>
            <a:ext cx="752247" cy="2"/>
          </a:xfrm>
          <a:prstGeom prst="line">
            <a:avLst/>
          </a:prstGeom>
          <a:ln w="12700">
            <a:solidFill>
              <a:srgbClr val="FFFF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7"/>
          <p:cNvCxnSpPr/>
          <p:nvPr/>
        </p:nvCxnSpPr>
        <p:spPr>
          <a:xfrm>
            <a:off x="6554789" y="2743995"/>
            <a:ext cx="683417" cy="1588"/>
          </a:xfrm>
          <a:prstGeom prst="line">
            <a:avLst/>
          </a:prstGeom>
          <a:ln w="127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7"/>
          <p:cNvCxnSpPr/>
          <p:nvPr/>
        </p:nvCxnSpPr>
        <p:spPr>
          <a:xfrm>
            <a:off x="6554789" y="3496243"/>
            <a:ext cx="683417" cy="1588"/>
          </a:xfrm>
          <a:prstGeom prst="line">
            <a:avLst/>
          </a:prstGeom>
          <a:ln w="127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7236296" y="2782516"/>
            <a:ext cx="0" cy="214436"/>
          </a:xfrm>
          <a:prstGeom prst="straightConnector1">
            <a:avLst/>
          </a:prstGeom>
          <a:ln w="57150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4459965" y="1295401"/>
            <a:ext cx="0" cy="302435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41"/>
          <p:cNvCxnSpPr/>
          <p:nvPr/>
        </p:nvCxnSpPr>
        <p:spPr>
          <a:xfrm rot="16200000">
            <a:off x="2879576" y="2683024"/>
            <a:ext cx="0" cy="3168352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0" name="Picture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065947" y="2279256"/>
            <a:ext cx="1362265" cy="121937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512347" y="2824357"/>
            <a:ext cx="523948" cy="581106"/>
          </a:xfrm>
          <a:prstGeom prst="rect">
            <a:avLst/>
          </a:prstGeom>
        </p:spPr>
      </p:pic>
      <p:sp>
        <p:nvSpPr>
          <p:cNvPr id="18" name="Tijdelijke aanduiding voor datum 1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F8A5D-DCAC-6649-B542-F8A725689321}" type="datetime1">
              <a:rPr lang="nl-NL" smtClean="0"/>
              <a:pPr/>
              <a:t>14-5-2015</a:t>
            </a:fld>
            <a:endParaRPr lang="nl-BE" dirty="0"/>
          </a:p>
        </p:txBody>
      </p:sp>
      <p:sp>
        <p:nvSpPr>
          <p:cNvPr id="19" name="Tijdelijke aanduiding voor dianumm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14</a:t>
            </a:fld>
            <a:endParaRPr lang="nl-BE" dirty="0"/>
          </a:p>
        </p:txBody>
      </p:sp>
      <p:sp>
        <p:nvSpPr>
          <p:cNvPr id="22" name="Tijdelijke aanduiding voor voettekst 2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P&amp;O Computerwetenschappen </a:t>
            </a:r>
            <a:endParaRPr lang="nl-BE" dirty="0"/>
          </a:p>
        </p:txBody>
      </p:sp>
      <p:cxnSp>
        <p:nvCxnSpPr>
          <p:cNvPr id="23" name="Straight Connector 7"/>
          <p:cNvCxnSpPr/>
          <p:nvPr/>
        </p:nvCxnSpPr>
        <p:spPr>
          <a:xfrm rot="5400000">
            <a:off x="2446690" y="3824530"/>
            <a:ext cx="792648" cy="1588"/>
          </a:xfrm>
          <a:prstGeom prst="line">
            <a:avLst/>
          </a:prstGeom>
          <a:ln w="127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5054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50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3.7037E-6 L 0.00278 0.09976 " pathEditMode="relative" rAng="0" ptsTypes="AA">
                                      <p:cBhvr>
                                        <p:cTn id="9" dur="2000" spd="-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9" y="4977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3.33333E-6 L -0.00034 0.10092 " pathEditMode="relative" rAng="0" ptsTypes="AA">
                                      <p:cBhvr>
                                        <p:cTn id="11" dur="2000" spd="-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" y="50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15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17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1.85185E-6 L -0.03229 -0.01713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97" y="-1065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21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-2.22222E-6 L -0.00781 -0.02755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17" y="-11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Overzicht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sz="2800" dirty="0">
                <a:solidFill>
                  <a:schemeClr val="bg1">
                    <a:lumMod val="85000"/>
                  </a:schemeClr>
                </a:solidFill>
              </a:rPr>
              <a:t>Algoritme</a:t>
            </a:r>
          </a:p>
          <a:p>
            <a:r>
              <a:rPr lang="nl-BE" sz="2800" b="1" dirty="0"/>
              <a:t>Bouw</a:t>
            </a:r>
          </a:p>
          <a:p>
            <a:r>
              <a:rPr lang="nl-BE" sz="2800" dirty="0"/>
              <a:t>Testen</a:t>
            </a:r>
          </a:p>
          <a:p>
            <a:r>
              <a:rPr lang="nl-BE" sz="2800" dirty="0"/>
              <a:t>Afbeeldingsherkenning</a:t>
            </a:r>
          </a:p>
          <a:p>
            <a:r>
              <a:rPr lang="nl-BE" sz="2800" dirty="0"/>
              <a:t>GUI</a:t>
            </a:r>
          </a:p>
          <a:p>
            <a:r>
              <a:rPr lang="nl-BE" sz="2800" dirty="0"/>
              <a:t>Kritische analyse</a:t>
            </a:r>
          </a:p>
          <a:p>
            <a:r>
              <a:rPr lang="nl-BE" sz="2800" dirty="0"/>
              <a:t>Aanpassingen en Uitbreidingen</a:t>
            </a:r>
          </a:p>
          <a:p>
            <a:endParaRPr lang="nl-BE" sz="2800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15</a:t>
            </a:fld>
            <a:endParaRPr lang="nl-BE" dirty="0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P&amp;O Computerwetenschappen </a:t>
            </a:r>
            <a:endParaRPr lang="nl-BE" dirty="0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61237-0124-5C48-B473-41A8CB007635}" type="datetime1">
              <a:rPr lang="nl-NL" smtClean="0"/>
              <a:pPr/>
              <a:t>14-5-2015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220926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Bouw</a:t>
            </a:r>
            <a:endParaRPr lang="nl-BE" dirty="0"/>
          </a:p>
        </p:txBody>
      </p:sp>
      <p:pic>
        <p:nvPicPr>
          <p:cNvPr id="6" name="Afbeelding 5" descr="robot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806824" y="2280745"/>
            <a:ext cx="3530352" cy="3497254"/>
          </a:xfrm>
          <a:prstGeom prst="rect">
            <a:avLst/>
          </a:prstGeom>
        </p:spPr>
      </p:pic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16</a:t>
            </a:fld>
            <a:endParaRPr lang="nl-BE" dirty="0"/>
          </a:p>
        </p:txBody>
      </p:sp>
      <p:sp>
        <p:nvSpPr>
          <p:cNvPr id="7" name="Tijdelijke aanduiding voor voettekst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P&amp;O Computerwetenschappen </a:t>
            </a:r>
            <a:endParaRPr lang="nl-BE" dirty="0"/>
          </a:p>
        </p:txBody>
      </p:sp>
      <p:sp>
        <p:nvSpPr>
          <p:cNvPr id="8" name="Tijdelijke aanduiding voor datum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FCAAF-EBC6-E64D-B257-C4FDAD3917DD}" type="datetime1">
              <a:rPr lang="nl-NL" smtClean="0"/>
              <a:pPr/>
              <a:t>14-5-2015</a:t>
            </a:fld>
            <a:endParaRPr lang="nl-BE" dirty="0"/>
          </a:p>
        </p:txBody>
      </p:sp>
      <p:sp>
        <p:nvSpPr>
          <p:cNvPr id="11" name="Tekstvak 10"/>
          <p:cNvSpPr txBox="1"/>
          <p:nvPr/>
        </p:nvSpPr>
        <p:spPr>
          <a:xfrm>
            <a:off x="7535903" y="3966865"/>
            <a:ext cx="912780" cy="461665"/>
          </a:xfrm>
          <a:prstGeom prst="rect">
            <a:avLst/>
          </a:prstGeom>
          <a:ln>
            <a:solidFill>
              <a:srgbClr val="00407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nl-NL" sz="2400" dirty="0" smtClean="0">
                <a:solidFill>
                  <a:srgbClr val="00407A"/>
                </a:solidFill>
                <a:latin typeface="Calibri"/>
                <a:cs typeface="Calibri"/>
              </a:rPr>
              <a:t>rijden</a:t>
            </a:r>
            <a:endParaRPr lang="nl-NL" sz="2400" dirty="0">
              <a:solidFill>
                <a:srgbClr val="00407A"/>
              </a:solidFill>
              <a:latin typeface="Calibri"/>
              <a:cs typeface="Calibri"/>
            </a:endParaRPr>
          </a:p>
        </p:txBody>
      </p:sp>
      <p:cxnSp>
        <p:nvCxnSpPr>
          <p:cNvPr id="13" name="Rechte verbindingslijn met pijl 12"/>
          <p:cNvCxnSpPr>
            <a:stCxn id="20" idx="1"/>
          </p:cNvCxnSpPr>
          <p:nvPr/>
        </p:nvCxnSpPr>
        <p:spPr>
          <a:xfrm rot="10800000" flipV="1">
            <a:off x="5715000" y="4459932"/>
            <a:ext cx="1447800" cy="721667"/>
          </a:xfrm>
          <a:prstGeom prst="straightConnector1">
            <a:avLst/>
          </a:prstGeom>
          <a:ln w="38100" cap="flat" cmpd="sng" algn="ctr">
            <a:solidFill>
              <a:srgbClr val="00407A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4" name="Tekstvak 13"/>
          <p:cNvSpPr txBox="1"/>
          <p:nvPr/>
        </p:nvSpPr>
        <p:spPr>
          <a:xfrm>
            <a:off x="7551607" y="4491336"/>
            <a:ext cx="1127683" cy="461665"/>
          </a:xfrm>
          <a:prstGeom prst="rect">
            <a:avLst/>
          </a:prstGeom>
          <a:ln>
            <a:solidFill>
              <a:srgbClr val="00407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nl-NL" sz="2400" dirty="0" smtClean="0">
                <a:solidFill>
                  <a:srgbClr val="00407A"/>
                </a:solidFill>
                <a:latin typeface="Calibri"/>
                <a:cs typeface="Calibri"/>
              </a:rPr>
              <a:t>draaien</a:t>
            </a:r>
            <a:endParaRPr lang="nl-NL" sz="2400" dirty="0">
              <a:solidFill>
                <a:srgbClr val="00407A"/>
              </a:solidFill>
              <a:latin typeface="Calibri"/>
              <a:cs typeface="Calibri"/>
            </a:endParaRPr>
          </a:p>
        </p:txBody>
      </p:sp>
      <p:sp>
        <p:nvSpPr>
          <p:cNvPr id="15" name="Tekstvak 14"/>
          <p:cNvSpPr txBox="1"/>
          <p:nvPr/>
        </p:nvSpPr>
        <p:spPr>
          <a:xfrm>
            <a:off x="7162800" y="2514600"/>
            <a:ext cx="1406400" cy="830997"/>
          </a:xfrm>
          <a:prstGeom prst="rect">
            <a:avLst/>
          </a:prstGeom>
          <a:ln>
            <a:solidFill>
              <a:srgbClr val="00407A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NL" sz="2400" dirty="0" smtClean="0">
                <a:solidFill>
                  <a:srgbClr val="00407A"/>
                </a:solidFill>
                <a:latin typeface="Calibri"/>
                <a:cs typeface="Calibri"/>
              </a:rPr>
              <a:t>muren volgen</a:t>
            </a:r>
            <a:endParaRPr lang="nl-NL" sz="2400" dirty="0">
              <a:solidFill>
                <a:srgbClr val="00407A"/>
              </a:solidFill>
              <a:latin typeface="Calibri"/>
              <a:cs typeface="Calibri"/>
            </a:endParaRPr>
          </a:p>
        </p:txBody>
      </p:sp>
      <p:cxnSp>
        <p:nvCxnSpPr>
          <p:cNvPr id="16" name="Rechte verbindingslijn met pijl 15"/>
          <p:cNvCxnSpPr>
            <a:stCxn id="15" idx="1"/>
          </p:cNvCxnSpPr>
          <p:nvPr/>
        </p:nvCxnSpPr>
        <p:spPr>
          <a:xfrm rot="10800000" flipV="1">
            <a:off x="6096000" y="2930098"/>
            <a:ext cx="1066800" cy="651301"/>
          </a:xfrm>
          <a:prstGeom prst="straightConnector1">
            <a:avLst/>
          </a:prstGeom>
          <a:ln w="38100" cap="flat" cmpd="sng" algn="ctr">
            <a:solidFill>
              <a:srgbClr val="00407A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20" name="Linkeraccolade 19"/>
          <p:cNvSpPr/>
          <p:nvPr/>
        </p:nvSpPr>
        <p:spPr>
          <a:xfrm>
            <a:off x="7162800" y="3966865"/>
            <a:ext cx="304800" cy="986136"/>
          </a:xfrm>
          <a:prstGeom prst="leftBrace">
            <a:avLst/>
          </a:prstGeom>
          <a:ln w="38100" cap="flat" cmpd="sng" algn="ctr">
            <a:solidFill>
              <a:srgbClr val="00407A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dirty="0">
              <a:latin typeface="Calibri"/>
            </a:endParaRPr>
          </a:p>
        </p:txBody>
      </p:sp>
      <p:sp>
        <p:nvSpPr>
          <p:cNvPr id="22" name="Tekstvak 21"/>
          <p:cNvSpPr txBox="1"/>
          <p:nvPr/>
        </p:nvSpPr>
        <p:spPr>
          <a:xfrm>
            <a:off x="540000" y="4537502"/>
            <a:ext cx="1406400" cy="830997"/>
          </a:xfrm>
          <a:prstGeom prst="rect">
            <a:avLst/>
          </a:prstGeom>
          <a:ln>
            <a:solidFill>
              <a:srgbClr val="00407A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NL" sz="2400" dirty="0" smtClean="0">
                <a:solidFill>
                  <a:srgbClr val="00407A"/>
                </a:solidFill>
                <a:latin typeface="Calibri"/>
                <a:cs typeface="Calibri"/>
              </a:rPr>
              <a:t>frontale botsing</a:t>
            </a:r>
            <a:endParaRPr lang="nl-NL" sz="2400" dirty="0">
              <a:solidFill>
                <a:srgbClr val="00407A"/>
              </a:solidFill>
              <a:latin typeface="Calibri"/>
              <a:cs typeface="Calibri"/>
            </a:endParaRPr>
          </a:p>
        </p:txBody>
      </p:sp>
      <p:cxnSp>
        <p:nvCxnSpPr>
          <p:cNvPr id="24" name="Rechte verbindingslijn met pijl 23"/>
          <p:cNvCxnSpPr/>
          <p:nvPr/>
        </p:nvCxnSpPr>
        <p:spPr>
          <a:xfrm flipV="1">
            <a:off x="1946400" y="4724400"/>
            <a:ext cx="1101600" cy="228602"/>
          </a:xfrm>
          <a:prstGeom prst="straightConnector1">
            <a:avLst/>
          </a:prstGeom>
          <a:ln w="38100" cap="flat" cmpd="sng" algn="ctr">
            <a:solidFill>
              <a:srgbClr val="00407A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26" name="Tekstvak 25"/>
          <p:cNvSpPr txBox="1"/>
          <p:nvPr/>
        </p:nvSpPr>
        <p:spPr>
          <a:xfrm>
            <a:off x="539552" y="2362200"/>
            <a:ext cx="1406400" cy="830997"/>
          </a:xfrm>
          <a:prstGeom prst="rect">
            <a:avLst/>
          </a:prstGeom>
          <a:ln>
            <a:solidFill>
              <a:srgbClr val="00407A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NL" sz="2400" dirty="0" smtClean="0">
                <a:solidFill>
                  <a:srgbClr val="00407A"/>
                </a:solidFill>
                <a:latin typeface="Calibri"/>
                <a:cs typeface="Calibri"/>
              </a:rPr>
              <a:t>foto’s trekken</a:t>
            </a:r>
            <a:endParaRPr lang="nl-NL" sz="2400" dirty="0">
              <a:solidFill>
                <a:srgbClr val="00407A"/>
              </a:solidFill>
              <a:latin typeface="Calibri"/>
              <a:cs typeface="Calibri"/>
            </a:endParaRPr>
          </a:p>
        </p:txBody>
      </p:sp>
      <p:cxnSp>
        <p:nvCxnSpPr>
          <p:cNvPr id="27" name="Rechte verbindingslijn met pijl 26"/>
          <p:cNvCxnSpPr>
            <a:stCxn id="26" idx="3"/>
          </p:cNvCxnSpPr>
          <p:nvPr/>
        </p:nvCxnSpPr>
        <p:spPr>
          <a:xfrm>
            <a:off x="1945952" y="2777699"/>
            <a:ext cx="1330648" cy="152400"/>
          </a:xfrm>
          <a:prstGeom prst="straightConnector1">
            <a:avLst/>
          </a:prstGeom>
          <a:ln w="38100" cap="flat" cmpd="sng" algn="ctr">
            <a:solidFill>
              <a:srgbClr val="00407A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28" name="Tijdelijke aanduiding voor inhoud 2"/>
          <p:cNvSpPr>
            <a:spLocks noGrp="1"/>
          </p:cNvSpPr>
          <p:nvPr>
            <p:ph idx="1"/>
          </p:nvPr>
        </p:nvSpPr>
        <p:spPr>
          <a:xfrm>
            <a:off x="540000" y="1349999"/>
            <a:ext cx="8334000" cy="4428000"/>
          </a:xfrm>
        </p:spPr>
        <p:txBody>
          <a:bodyPr/>
          <a:lstStyle/>
          <a:p>
            <a:pPr>
              <a:buNone/>
            </a:pPr>
            <a:r>
              <a:rPr lang="nl-BE" dirty="0" smtClean="0"/>
              <a:t>1</a:t>
            </a:r>
            <a:r>
              <a:rPr lang="nl-BE" baseline="30000" dirty="0" smtClean="0"/>
              <a:t>ste</a:t>
            </a:r>
            <a:r>
              <a:rPr lang="nl-BE" dirty="0" smtClean="0"/>
              <a:t> semester</a:t>
            </a:r>
            <a:r>
              <a:rPr lang="nl-BE" dirty="0" smtClean="0"/>
              <a:t>:</a:t>
            </a:r>
            <a:endParaRPr lang="nl-B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Bouw</a:t>
            </a:r>
            <a:endParaRPr lang="nl-BE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17</a:t>
            </a:fld>
            <a:endParaRPr lang="nl-BE" dirty="0"/>
          </a:p>
        </p:txBody>
      </p:sp>
      <p:pic>
        <p:nvPicPr>
          <p:cNvPr id="1026" name="Picture 2" descr="https://fbcdn-sphotos-b-a.akamaihd.net/hphotos-ak-xft1/v/t1.0-9/11014920_10206827415233127_3654475429170696631_n.jpg?oh=e6eab79692b821a97ea1fffb4da87ab2&amp;oe=55D88003&amp;__gda__=1439766257_17c50e1d07b8b47946014b84a95499f5"/>
          <p:cNvPicPr>
            <a:picLocks noChangeAspect="1" noChangeArrowheads="1"/>
          </p:cNvPicPr>
          <p:nvPr/>
        </p:nvPicPr>
        <p:blipFill rotWithShape="1">
          <a:blip r:embed="rId3" cstate="print">
            <a:lum contras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8" b="16919"/>
          <a:stretch/>
        </p:blipFill>
        <p:spPr bwMode="auto">
          <a:xfrm flipH="1">
            <a:off x="2846071" y="2762250"/>
            <a:ext cx="3526129" cy="3014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jdelijke aanduiding voor voettekst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P&amp;O Computerwetenschappen </a:t>
            </a:r>
            <a:endParaRPr lang="nl-BE" dirty="0"/>
          </a:p>
        </p:txBody>
      </p:sp>
      <p:sp>
        <p:nvSpPr>
          <p:cNvPr id="8" name="Tijdelijke aanduiding voor datum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FCAAF-EBC6-E64D-B257-C4FDAD3917DD}" type="datetime1">
              <a:rPr lang="nl-NL" smtClean="0"/>
              <a:pPr/>
              <a:t>14-5-2015</a:t>
            </a:fld>
            <a:endParaRPr lang="nl-BE" dirty="0"/>
          </a:p>
        </p:txBody>
      </p:sp>
      <p:sp>
        <p:nvSpPr>
          <p:cNvPr id="11" name="Tekstvak 10"/>
          <p:cNvSpPr txBox="1"/>
          <p:nvPr/>
        </p:nvSpPr>
        <p:spPr>
          <a:xfrm>
            <a:off x="7535903" y="3966865"/>
            <a:ext cx="912780" cy="461665"/>
          </a:xfrm>
          <a:prstGeom prst="rect">
            <a:avLst/>
          </a:prstGeom>
          <a:ln>
            <a:solidFill>
              <a:srgbClr val="00407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nl-NL" sz="2400" dirty="0" smtClean="0">
                <a:solidFill>
                  <a:srgbClr val="00407A"/>
                </a:solidFill>
                <a:latin typeface="Calibri"/>
                <a:cs typeface="Calibri"/>
              </a:rPr>
              <a:t>rijden</a:t>
            </a:r>
            <a:endParaRPr lang="nl-NL" sz="2400" dirty="0">
              <a:solidFill>
                <a:srgbClr val="00407A"/>
              </a:solidFill>
              <a:latin typeface="Calibri"/>
              <a:cs typeface="Calibri"/>
            </a:endParaRPr>
          </a:p>
        </p:txBody>
      </p:sp>
      <p:cxnSp>
        <p:nvCxnSpPr>
          <p:cNvPr id="13" name="Rechte verbindingslijn met pijl 12"/>
          <p:cNvCxnSpPr>
            <a:stCxn id="20" idx="1"/>
          </p:cNvCxnSpPr>
          <p:nvPr/>
        </p:nvCxnSpPr>
        <p:spPr>
          <a:xfrm flipH="1">
            <a:off x="5004048" y="4459933"/>
            <a:ext cx="2158752" cy="721667"/>
          </a:xfrm>
          <a:prstGeom prst="straightConnector1">
            <a:avLst/>
          </a:prstGeom>
          <a:ln w="38100" cap="flat" cmpd="sng" algn="ctr">
            <a:solidFill>
              <a:srgbClr val="00407A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4" name="Tekstvak 13"/>
          <p:cNvSpPr txBox="1"/>
          <p:nvPr/>
        </p:nvSpPr>
        <p:spPr>
          <a:xfrm>
            <a:off x="7551607" y="4491336"/>
            <a:ext cx="1127683" cy="461665"/>
          </a:xfrm>
          <a:prstGeom prst="rect">
            <a:avLst/>
          </a:prstGeom>
          <a:ln>
            <a:solidFill>
              <a:srgbClr val="00407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nl-NL" sz="2400" dirty="0" smtClean="0">
                <a:solidFill>
                  <a:srgbClr val="00407A"/>
                </a:solidFill>
                <a:latin typeface="Calibri"/>
                <a:cs typeface="Calibri"/>
              </a:rPr>
              <a:t>draaien</a:t>
            </a:r>
            <a:endParaRPr lang="nl-NL" sz="2400" dirty="0">
              <a:solidFill>
                <a:srgbClr val="00407A"/>
              </a:solidFill>
              <a:latin typeface="Calibri"/>
              <a:cs typeface="Calibri"/>
            </a:endParaRPr>
          </a:p>
        </p:txBody>
      </p:sp>
      <p:sp>
        <p:nvSpPr>
          <p:cNvPr id="15" name="Tekstvak 14"/>
          <p:cNvSpPr txBox="1"/>
          <p:nvPr/>
        </p:nvSpPr>
        <p:spPr>
          <a:xfrm>
            <a:off x="7162800" y="2514600"/>
            <a:ext cx="1406400" cy="830997"/>
          </a:xfrm>
          <a:prstGeom prst="rect">
            <a:avLst/>
          </a:prstGeom>
          <a:ln>
            <a:solidFill>
              <a:srgbClr val="00407A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NL" sz="2400" dirty="0" smtClean="0">
                <a:solidFill>
                  <a:srgbClr val="00407A"/>
                </a:solidFill>
                <a:latin typeface="Calibri"/>
                <a:cs typeface="Calibri"/>
              </a:rPr>
              <a:t>muren volgen</a:t>
            </a:r>
            <a:endParaRPr lang="nl-NL" sz="2400" dirty="0">
              <a:solidFill>
                <a:srgbClr val="00407A"/>
              </a:solidFill>
              <a:latin typeface="Calibri"/>
              <a:cs typeface="Calibri"/>
            </a:endParaRPr>
          </a:p>
        </p:txBody>
      </p:sp>
      <p:cxnSp>
        <p:nvCxnSpPr>
          <p:cNvPr id="16" name="Rechte verbindingslijn met pijl 15"/>
          <p:cNvCxnSpPr>
            <a:stCxn id="15" idx="1"/>
          </p:cNvCxnSpPr>
          <p:nvPr/>
        </p:nvCxnSpPr>
        <p:spPr>
          <a:xfrm flipH="1">
            <a:off x="5714999" y="2930099"/>
            <a:ext cx="1447801" cy="786933"/>
          </a:xfrm>
          <a:prstGeom prst="straightConnector1">
            <a:avLst/>
          </a:prstGeom>
          <a:ln w="38100" cap="flat" cmpd="sng" algn="ctr">
            <a:solidFill>
              <a:srgbClr val="00407A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20" name="Linkeraccolade 19"/>
          <p:cNvSpPr/>
          <p:nvPr/>
        </p:nvSpPr>
        <p:spPr>
          <a:xfrm>
            <a:off x="7162800" y="3966865"/>
            <a:ext cx="304800" cy="986136"/>
          </a:xfrm>
          <a:prstGeom prst="leftBrace">
            <a:avLst/>
          </a:prstGeom>
          <a:ln w="38100" cap="flat" cmpd="sng" algn="ctr">
            <a:solidFill>
              <a:srgbClr val="00407A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dirty="0">
              <a:latin typeface="Calibri"/>
            </a:endParaRPr>
          </a:p>
        </p:txBody>
      </p:sp>
      <p:sp>
        <p:nvSpPr>
          <p:cNvPr id="22" name="Tekstvak 21"/>
          <p:cNvSpPr txBox="1"/>
          <p:nvPr/>
        </p:nvSpPr>
        <p:spPr>
          <a:xfrm>
            <a:off x="540000" y="4537502"/>
            <a:ext cx="1406400" cy="830997"/>
          </a:xfrm>
          <a:prstGeom prst="rect">
            <a:avLst/>
          </a:prstGeom>
          <a:ln>
            <a:solidFill>
              <a:srgbClr val="00407A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NL" sz="2400" dirty="0" smtClean="0">
                <a:solidFill>
                  <a:srgbClr val="00407A"/>
                </a:solidFill>
                <a:latin typeface="Calibri"/>
                <a:cs typeface="Calibri"/>
              </a:rPr>
              <a:t>frontale botsing</a:t>
            </a:r>
            <a:endParaRPr lang="nl-NL" sz="2400" dirty="0">
              <a:solidFill>
                <a:srgbClr val="00407A"/>
              </a:solidFill>
              <a:latin typeface="Calibri"/>
              <a:cs typeface="Calibri"/>
            </a:endParaRPr>
          </a:p>
        </p:txBody>
      </p:sp>
      <p:cxnSp>
        <p:nvCxnSpPr>
          <p:cNvPr id="24" name="Rechte verbindingslijn met pijl 23"/>
          <p:cNvCxnSpPr/>
          <p:nvPr/>
        </p:nvCxnSpPr>
        <p:spPr>
          <a:xfrm flipV="1">
            <a:off x="1946400" y="4221088"/>
            <a:ext cx="1185440" cy="731914"/>
          </a:xfrm>
          <a:prstGeom prst="straightConnector1">
            <a:avLst/>
          </a:prstGeom>
          <a:ln w="38100" cap="flat" cmpd="sng" algn="ctr">
            <a:solidFill>
              <a:srgbClr val="00407A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26" name="Tekstvak 25"/>
          <p:cNvSpPr txBox="1"/>
          <p:nvPr/>
        </p:nvSpPr>
        <p:spPr>
          <a:xfrm>
            <a:off x="539552" y="2362200"/>
            <a:ext cx="1406400" cy="830997"/>
          </a:xfrm>
          <a:prstGeom prst="rect">
            <a:avLst/>
          </a:prstGeom>
          <a:ln>
            <a:solidFill>
              <a:srgbClr val="00407A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NL" sz="2400" dirty="0" smtClean="0">
                <a:solidFill>
                  <a:srgbClr val="00407A"/>
                </a:solidFill>
                <a:latin typeface="Calibri"/>
                <a:cs typeface="Calibri"/>
              </a:rPr>
              <a:t>foto’s trekken</a:t>
            </a:r>
            <a:endParaRPr lang="nl-NL" sz="2400" dirty="0">
              <a:solidFill>
                <a:srgbClr val="00407A"/>
              </a:solidFill>
              <a:latin typeface="Calibri"/>
              <a:cs typeface="Calibri"/>
            </a:endParaRPr>
          </a:p>
        </p:txBody>
      </p:sp>
      <p:cxnSp>
        <p:nvCxnSpPr>
          <p:cNvPr id="27" name="Rechte verbindingslijn met pijl 26"/>
          <p:cNvCxnSpPr>
            <a:stCxn id="26" idx="3"/>
          </p:cNvCxnSpPr>
          <p:nvPr/>
        </p:nvCxnSpPr>
        <p:spPr>
          <a:xfrm>
            <a:off x="1945952" y="2777699"/>
            <a:ext cx="1600048" cy="507285"/>
          </a:xfrm>
          <a:prstGeom prst="straightConnector1">
            <a:avLst/>
          </a:prstGeom>
          <a:ln w="38100" cap="flat" cmpd="sng" algn="ctr">
            <a:solidFill>
              <a:srgbClr val="00407A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28" name="Tijdelijke aanduiding voor inhoud 2"/>
          <p:cNvSpPr>
            <a:spLocks noGrp="1"/>
          </p:cNvSpPr>
          <p:nvPr>
            <p:ph idx="1"/>
          </p:nvPr>
        </p:nvSpPr>
        <p:spPr>
          <a:xfrm>
            <a:off x="540000" y="1349999"/>
            <a:ext cx="8334000" cy="4428000"/>
          </a:xfrm>
        </p:spPr>
        <p:txBody>
          <a:bodyPr/>
          <a:lstStyle/>
          <a:p>
            <a:pPr>
              <a:buNone/>
            </a:pPr>
            <a:r>
              <a:rPr lang="nl-BE" dirty="0" smtClean="0"/>
              <a:t>2</a:t>
            </a:r>
            <a:r>
              <a:rPr lang="nl-BE" baseline="30000" dirty="0" smtClean="0"/>
              <a:t>de</a:t>
            </a:r>
            <a:r>
              <a:rPr lang="nl-BE" dirty="0" smtClean="0"/>
              <a:t> semester:</a:t>
            </a:r>
            <a:endParaRPr lang="nl-BE" dirty="0"/>
          </a:p>
        </p:txBody>
      </p:sp>
      <p:pic>
        <p:nvPicPr>
          <p:cNvPr id="30" name="Picture 4" descr="https://fbcdn-sphotos-c-a.akamaihd.net/hphotos-ak-xap1/v/t1.0-9/11196294_10206827414993121_3482675791887856401_n.jpg?oh=12fc693ba93e3c5ef8e0dbd89afbcf13&amp;oe=55D29621&amp;__gda__=1439132532_0d581fc8f6aaacc49b26a77ff4656b74"/>
          <p:cNvPicPr>
            <a:picLocks noChangeAspect="1" noChangeArrowheads="1"/>
          </p:cNvPicPr>
          <p:nvPr/>
        </p:nvPicPr>
        <p:blipFill rotWithShape="1">
          <a:blip r:embed="rId4">
            <a:lum contrast="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753" r="5983" b="22172"/>
          <a:stretch/>
        </p:blipFill>
        <p:spPr bwMode="auto">
          <a:xfrm>
            <a:off x="2512389" y="2969270"/>
            <a:ext cx="4119221" cy="2456854"/>
          </a:xfrm>
          <a:prstGeom prst="rect">
            <a:avLst/>
          </a:prstGeom>
          <a:noFill/>
          <a:effectLst>
            <a:outerShdw blurRad="342900" dist="190500" dir="5400000" sx="101000" sy="101000" algn="tl" rotWithShape="0">
              <a:prstClr val="black">
                <a:alpha val="56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9074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Bouw</a:t>
            </a:r>
            <a:endParaRPr lang="nl-BE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18</a:t>
            </a:fld>
            <a:endParaRPr lang="nl-BE" dirty="0"/>
          </a:p>
        </p:txBody>
      </p:sp>
      <p:pic>
        <p:nvPicPr>
          <p:cNvPr id="1026" name="Picture 2" descr="https://fbcdn-sphotos-b-a.akamaihd.net/hphotos-ak-xft1/v/t1.0-9/11014920_10206827415233127_3654475429170696631_n.jpg?oh=e6eab79692b821a97ea1fffb4da87ab2&amp;oe=55D88003&amp;__gda__=1439766257_17c50e1d07b8b47946014b84a95499f5"/>
          <p:cNvPicPr>
            <a:picLocks noChangeAspect="1" noChangeArrowheads="1"/>
          </p:cNvPicPr>
          <p:nvPr/>
        </p:nvPicPr>
        <p:blipFill rotWithShape="1">
          <a:blip r:embed="rId3" cstate="print">
            <a:lum contrast="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" contrast="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498" b="16919"/>
          <a:stretch/>
        </p:blipFill>
        <p:spPr bwMode="auto">
          <a:xfrm flipH="1">
            <a:off x="539552" y="1412776"/>
            <a:ext cx="2808312" cy="2400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jdelijke aanduiding voor voettekst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P&amp;O Computerwetenschappen </a:t>
            </a:r>
            <a:endParaRPr lang="nl-BE" dirty="0"/>
          </a:p>
        </p:txBody>
      </p:sp>
      <p:sp>
        <p:nvSpPr>
          <p:cNvPr id="8" name="Tijdelijke aanduiding voor datum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FCAAF-EBC6-E64D-B257-C4FDAD3917DD}" type="datetime1">
              <a:rPr lang="nl-NL" smtClean="0"/>
              <a:pPr/>
              <a:t>14-5-2015</a:t>
            </a:fld>
            <a:endParaRPr lang="nl-BE" dirty="0"/>
          </a:p>
        </p:txBody>
      </p:sp>
      <p:sp>
        <p:nvSpPr>
          <p:cNvPr id="28" name="Tijdelijke aanduiding voor inhoud 2"/>
          <p:cNvSpPr>
            <a:spLocks noGrp="1"/>
          </p:cNvSpPr>
          <p:nvPr>
            <p:ph idx="1"/>
          </p:nvPr>
        </p:nvSpPr>
        <p:spPr>
          <a:xfrm>
            <a:off x="3636000" y="1349999"/>
            <a:ext cx="5238000" cy="4428000"/>
          </a:xfrm>
        </p:spPr>
        <p:txBody>
          <a:bodyPr/>
          <a:lstStyle/>
          <a:p>
            <a:pPr>
              <a:buNone/>
            </a:pPr>
            <a:r>
              <a:rPr lang="nl-BE" dirty="0" smtClean="0"/>
              <a:t>voordelen:</a:t>
            </a:r>
          </a:p>
          <a:p>
            <a:r>
              <a:rPr lang="nl-BE" dirty="0" smtClean="0"/>
              <a:t>Zwaartepunt lager, minder risico om te kantelen</a:t>
            </a:r>
          </a:p>
          <a:p>
            <a:r>
              <a:rPr lang="nl-BE" dirty="0" smtClean="0"/>
              <a:t>Stabieler en juister rijden, zonder afwijking</a:t>
            </a:r>
            <a:endParaRPr lang="nl-BE" dirty="0"/>
          </a:p>
          <a:p>
            <a:r>
              <a:rPr lang="nl-BE" dirty="0" smtClean="0"/>
              <a:t>Camera horizontaler</a:t>
            </a:r>
          </a:p>
        </p:txBody>
      </p:sp>
      <p:pic>
        <p:nvPicPr>
          <p:cNvPr id="1028" name="Picture 4" descr="https://fbcdn-sphotos-c-a.akamaihd.net/hphotos-ak-xap1/v/t1.0-9/11196294_10206827414993121_3482675791887856401_n.jpg?oh=12fc693ba93e3c5ef8e0dbd89afbcf13&amp;oe=55D29621&amp;__gda__=1439132532_0d581fc8f6aaacc49b26a77ff4656b74"/>
          <p:cNvPicPr>
            <a:picLocks noChangeAspect="1" noChangeArrowheads="1"/>
          </p:cNvPicPr>
          <p:nvPr/>
        </p:nvPicPr>
        <p:blipFill rotWithShape="1">
          <a:blip r:embed="rId5" cstate="print">
            <a:lum contrast="8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9000" contrast="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1753" r="5983" b="22172"/>
          <a:stretch/>
        </p:blipFill>
        <p:spPr bwMode="auto">
          <a:xfrm>
            <a:off x="539553" y="3711549"/>
            <a:ext cx="2808312" cy="1661667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2183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Overzicht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sz="2800" dirty="0">
                <a:solidFill>
                  <a:schemeClr val="bg1">
                    <a:lumMod val="85000"/>
                  </a:schemeClr>
                </a:solidFill>
              </a:rPr>
              <a:t>Algoritme</a:t>
            </a:r>
          </a:p>
          <a:p>
            <a:r>
              <a:rPr lang="nl-BE" sz="28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Bouw</a:t>
            </a:r>
          </a:p>
          <a:p>
            <a:r>
              <a:rPr lang="nl-BE" sz="2800" b="1" dirty="0"/>
              <a:t>Testen</a:t>
            </a:r>
          </a:p>
          <a:p>
            <a:r>
              <a:rPr lang="nl-BE" sz="2800" dirty="0"/>
              <a:t>Afbeeldingsherkenning</a:t>
            </a:r>
          </a:p>
          <a:p>
            <a:r>
              <a:rPr lang="nl-BE" sz="2800" dirty="0"/>
              <a:t>GUI</a:t>
            </a:r>
          </a:p>
          <a:p>
            <a:r>
              <a:rPr lang="nl-BE" sz="2800" dirty="0"/>
              <a:t>Kritische analyse</a:t>
            </a:r>
          </a:p>
          <a:p>
            <a:r>
              <a:rPr lang="nl-BE" sz="2800" dirty="0"/>
              <a:t>Aanpassingen en Uitbreidingen</a:t>
            </a:r>
          </a:p>
          <a:p>
            <a:endParaRPr lang="nl-BE" sz="2800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19</a:t>
            </a:fld>
            <a:endParaRPr lang="nl-BE" dirty="0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P&amp;O Computerwetenschappen </a:t>
            </a:r>
            <a:endParaRPr lang="nl-BE" dirty="0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61237-0124-5C48-B473-41A8CB007635}" type="datetime1">
              <a:rPr lang="nl-NL" smtClean="0"/>
              <a:pPr/>
              <a:t>14-5-2015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133511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BC332-59C4-C946-A1D6-4C6C06FB2E24}" type="datetime1">
              <a:rPr lang="nl-NL" smtClean="0"/>
              <a:pPr/>
              <a:t>14-5-2015</a:t>
            </a:fld>
            <a:endParaRPr lang="nl-BE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P&amp;O Computerwetenschappen </a:t>
            </a:r>
            <a:endParaRPr lang="nl-BE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2</a:t>
            </a:fld>
            <a:endParaRPr lang="nl-BE" dirty="0"/>
          </a:p>
        </p:txBody>
      </p:sp>
      <p:pic>
        <p:nvPicPr>
          <p:cNvPr id="8" name="Tijdelijke aanduiding voor inhoud 7" descr="probleemstelling.png"/>
          <p:cNvPicPr>
            <a:picLocks noGrp="1" noChangeAspect="1"/>
          </p:cNvPicPr>
          <p:nvPr>
            <p:ph idx="1"/>
          </p:nvPr>
        </p:nvPicPr>
        <p:blipFill>
          <a:blip r:embed="rId3"/>
          <a:srcRect t="-95159" b="-95159"/>
          <a:stretch>
            <a:fillRect/>
          </a:stretch>
        </p:blipFill>
        <p:spPr>
          <a:xfrm>
            <a:off x="405000" y="1215000"/>
            <a:ext cx="8334000" cy="4428000"/>
          </a:xfrm>
        </p:spPr>
      </p:pic>
      <p:sp>
        <p:nvSpPr>
          <p:cNvPr id="6" name="Tekstvak 5"/>
          <p:cNvSpPr txBox="1"/>
          <p:nvPr/>
        </p:nvSpPr>
        <p:spPr>
          <a:xfrm>
            <a:off x="577313" y="584942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nl-NL" dirty="0">
              <a:latin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Overzicht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sz="2800" dirty="0">
                <a:solidFill>
                  <a:schemeClr val="bg1">
                    <a:lumMod val="85000"/>
                  </a:schemeClr>
                </a:solidFill>
              </a:rPr>
              <a:t>Algoritme</a:t>
            </a:r>
          </a:p>
          <a:p>
            <a:r>
              <a:rPr lang="nl-BE" sz="2800" dirty="0">
                <a:solidFill>
                  <a:schemeClr val="bg1">
                    <a:lumMod val="85000"/>
                  </a:schemeClr>
                </a:solidFill>
              </a:rPr>
              <a:t>Bouw</a:t>
            </a:r>
          </a:p>
          <a:p>
            <a:r>
              <a:rPr lang="nl-BE" sz="2800" b="1" dirty="0" smtClean="0"/>
              <a:t>Testen</a:t>
            </a:r>
          </a:p>
          <a:p>
            <a:pPr lvl="1"/>
            <a:r>
              <a:rPr lang="nl-BE" sz="2000" dirty="0" smtClean="0"/>
              <a:t>Afstandssensoren</a:t>
            </a:r>
            <a:endParaRPr lang="nl-BE" dirty="0"/>
          </a:p>
          <a:p>
            <a:r>
              <a:rPr lang="nl-BE" sz="2800" dirty="0"/>
              <a:t>Afbeeldingsherkenning</a:t>
            </a:r>
          </a:p>
          <a:p>
            <a:r>
              <a:rPr lang="nl-BE" sz="2800" dirty="0"/>
              <a:t>GUI</a:t>
            </a:r>
          </a:p>
          <a:p>
            <a:r>
              <a:rPr lang="nl-BE" sz="2800" dirty="0"/>
              <a:t>Kritische analyse</a:t>
            </a:r>
          </a:p>
          <a:p>
            <a:r>
              <a:rPr lang="nl-BE" sz="2800" dirty="0"/>
              <a:t>Aanpassingen en Uitbreidingen</a:t>
            </a:r>
          </a:p>
          <a:p>
            <a:endParaRPr lang="nl-BE" sz="2800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20</a:t>
            </a:fld>
            <a:endParaRPr lang="nl-BE" dirty="0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P&amp;O Computerwetenschappen </a:t>
            </a:r>
            <a:endParaRPr lang="nl-BE" dirty="0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61237-0124-5C48-B473-41A8CB007635}" type="datetime1">
              <a:rPr lang="nl-NL" smtClean="0"/>
              <a:pPr/>
              <a:t>14-5-2015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345395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 descr="test afstandssensoren.jpg"/>
          <p:cNvPicPr>
            <a:picLocks noChangeAspect="1"/>
          </p:cNvPicPr>
          <p:nvPr/>
        </p:nvPicPr>
        <p:blipFill>
          <a:blip r:embed="rId3" cstate="print"/>
          <a:srcRect l="7129" r="7435"/>
          <a:stretch>
            <a:fillRect/>
          </a:stretch>
        </p:blipFill>
        <p:spPr>
          <a:xfrm>
            <a:off x="1988658" y="3352800"/>
            <a:ext cx="5166684" cy="255445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Testen </a:t>
            </a:r>
            <a:r>
              <a:rPr lang="nl-BE" dirty="0" smtClean="0"/>
              <a:t>– Afstandssensor (1</a:t>
            </a:r>
            <a:r>
              <a:rPr lang="nl-BE" baseline="30000" dirty="0" smtClean="0"/>
              <a:t>ste</a:t>
            </a:r>
            <a:r>
              <a:rPr lang="nl-BE" dirty="0" smtClean="0"/>
              <a:t> semester)</a:t>
            </a:r>
            <a:endParaRPr lang="nl-BE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21</a:t>
            </a:fld>
            <a:endParaRPr lang="nl-BE" dirty="0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P&amp;O Computerwetenschappen </a:t>
            </a:r>
            <a:endParaRPr lang="nl-BE" dirty="0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F40781-07B6-114D-A229-63B1AD7474B4}" type="datetime1">
              <a:rPr lang="nl-NL" smtClean="0"/>
              <a:pPr/>
              <a:t>14-5-2015</a:t>
            </a:fld>
            <a:endParaRPr lang="nl-BE" dirty="0"/>
          </a:p>
        </p:txBody>
      </p:sp>
      <p:pic>
        <p:nvPicPr>
          <p:cNvPr id="9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295400"/>
            <a:ext cx="1362265" cy="1219370"/>
          </a:xfrm>
          <a:prstGeom prst="rect">
            <a:avLst/>
          </a:prstGeom>
        </p:spPr>
      </p:pic>
      <p:cxnSp>
        <p:nvCxnSpPr>
          <p:cNvPr id="10" name="Straight Connector 7"/>
          <p:cNvCxnSpPr/>
          <p:nvPr/>
        </p:nvCxnSpPr>
        <p:spPr>
          <a:xfrm>
            <a:off x="1566000" y="2015480"/>
            <a:ext cx="2717968" cy="0"/>
          </a:xfrm>
          <a:prstGeom prst="line">
            <a:avLst/>
          </a:prstGeom>
          <a:ln w="127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Rechte verbindingslijn 10"/>
          <p:cNvCxnSpPr/>
          <p:nvPr/>
        </p:nvCxnSpPr>
        <p:spPr>
          <a:xfrm>
            <a:off x="4427984" y="1295400"/>
            <a:ext cx="0" cy="1507402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0046" y="1295400"/>
            <a:ext cx="1362265" cy="1219370"/>
          </a:xfrm>
          <a:prstGeom prst="rect">
            <a:avLst/>
          </a:prstGeom>
        </p:spPr>
      </p:pic>
      <p:cxnSp>
        <p:nvCxnSpPr>
          <p:cNvPr id="13" name="Straight Connector 7"/>
          <p:cNvCxnSpPr/>
          <p:nvPr/>
        </p:nvCxnSpPr>
        <p:spPr>
          <a:xfrm>
            <a:off x="4572000" y="2015480"/>
            <a:ext cx="2717968" cy="0"/>
          </a:xfrm>
          <a:prstGeom prst="line">
            <a:avLst/>
          </a:prstGeom>
          <a:ln w="127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ep 13"/>
          <p:cNvGrpSpPr/>
          <p:nvPr/>
        </p:nvGrpSpPr>
        <p:grpSpPr>
          <a:xfrm>
            <a:off x="1475552" y="2365988"/>
            <a:ext cx="2952432" cy="297564"/>
            <a:chOff x="1475552" y="2627380"/>
            <a:chExt cx="2952432" cy="297564"/>
          </a:xfrm>
        </p:grpSpPr>
        <p:cxnSp>
          <p:nvCxnSpPr>
            <p:cNvPr id="15" name="Rechte verbindingslijn 14"/>
            <p:cNvCxnSpPr/>
            <p:nvPr/>
          </p:nvCxnSpPr>
          <p:spPr>
            <a:xfrm>
              <a:off x="1475552" y="2924944"/>
              <a:ext cx="295243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Rechte verbindingslijn 15"/>
            <p:cNvCxnSpPr/>
            <p:nvPr/>
          </p:nvCxnSpPr>
          <p:spPr>
            <a:xfrm flipV="1">
              <a:off x="1475552" y="2636912"/>
              <a:ext cx="0" cy="28803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Rechte verbindingslijn 16"/>
            <p:cNvCxnSpPr/>
            <p:nvPr/>
          </p:nvCxnSpPr>
          <p:spPr>
            <a:xfrm flipV="1">
              <a:off x="2013954" y="2627380"/>
              <a:ext cx="0" cy="28803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Rechte verbindingslijn 17"/>
            <p:cNvCxnSpPr/>
            <p:nvPr/>
          </p:nvCxnSpPr>
          <p:spPr>
            <a:xfrm flipV="1">
              <a:off x="2627784" y="2627380"/>
              <a:ext cx="0" cy="28803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Rechte verbindingslijn 18"/>
            <p:cNvCxnSpPr/>
            <p:nvPr/>
          </p:nvCxnSpPr>
          <p:spPr>
            <a:xfrm flipV="1">
              <a:off x="3923928" y="2632146"/>
              <a:ext cx="0" cy="28803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Rechte verbindingslijn 19"/>
            <p:cNvCxnSpPr/>
            <p:nvPr/>
          </p:nvCxnSpPr>
          <p:spPr>
            <a:xfrm flipV="1">
              <a:off x="3275856" y="2627380"/>
              <a:ext cx="0" cy="28803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ep 20"/>
          <p:cNvGrpSpPr/>
          <p:nvPr/>
        </p:nvGrpSpPr>
        <p:grpSpPr>
          <a:xfrm flipH="1">
            <a:off x="4427984" y="2379138"/>
            <a:ext cx="2952432" cy="297564"/>
            <a:chOff x="1475552" y="2627380"/>
            <a:chExt cx="2952432" cy="297564"/>
          </a:xfrm>
        </p:grpSpPr>
        <p:cxnSp>
          <p:nvCxnSpPr>
            <p:cNvPr id="22" name="Rechte verbindingslijn 21"/>
            <p:cNvCxnSpPr/>
            <p:nvPr/>
          </p:nvCxnSpPr>
          <p:spPr>
            <a:xfrm>
              <a:off x="1475552" y="2924944"/>
              <a:ext cx="295243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Rechte verbindingslijn 22"/>
            <p:cNvCxnSpPr/>
            <p:nvPr/>
          </p:nvCxnSpPr>
          <p:spPr>
            <a:xfrm flipV="1">
              <a:off x="1475552" y="2636912"/>
              <a:ext cx="0" cy="28803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Rechte verbindingslijn 23"/>
            <p:cNvCxnSpPr/>
            <p:nvPr/>
          </p:nvCxnSpPr>
          <p:spPr>
            <a:xfrm flipV="1">
              <a:off x="2013954" y="2627380"/>
              <a:ext cx="0" cy="28803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Rechte verbindingslijn 24"/>
            <p:cNvCxnSpPr/>
            <p:nvPr/>
          </p:nvCxnSpPr>
          <p:spPr>
            <a:xfrm flipV="1">
              <a:off x="2627784" y="2627380"/>
              <a:ext cx="0" cy="28803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Rechte verbindingslijn 25"/>
            <p:cNvCxnSpPr/>
            <p:nvPr/>
          </p:nvCxnSpPr>
          <p:spPr>
            <a:xfrm flipV="1">
              <a:off x="3923928" y="2632146"/>
              <a:ext cx="0" cy="28803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Rechte verbindingslijn 26"/>
            <p:cNvCxnSpPr/>
            <p:nvPr/>
          </p:nvCxnSpPr>
          <p:spPr>
            <a:xfrm flipV="1">
              <a:off x="3275856" y="2627380"/>
              <a:ext cx="0" cy="28803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Tekstvak 27"/>
          <p:cNvSpPr txBox="1"/>
          <p:nvPr/>
        </p:nvSpPr>
        <p:spPr>
          <a:xfrm>
            <a:off x="3671900" y="2602468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alibri"/>
              </a:rPr>
              <a:t>10</a:t>
            </a:r>
            <a:endParaRPr lang="nl-BE" dirty="0">
              <a:latin typeface="Calibri"/>
            </a:endParaRPr>
          </a:p>
        </p:txBody>
      </p:sp>
      <p:sp>
        <p:nvSpPr>
          <p:cNvPr id="29" name="Tekstvak 28"/>
          <p:cNvSpPr txBox="1"/>
          <p:nvPr/>
        </p:nvSpPr>
        <p:spPr>
          <a:xfrm>
            <a:off x="3041944" y="2602468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alibri"/>
              </a:rPr>
              <a:t>20</a:t>
            </a:r>
            <a:endParaRPr lang="nl-BE" dirty="0">
              <a:latin typeface="Calibri"/>
            </a:endParaRPr>
          </a:p>
        </p:txBody>
      </p:sp>
      <p:sp>
        <p:nvSpPr>
          <p:cNvPr id="30" name="Tekstvak 29"/>
          <p:cNvSpPr txBox="1"/>
          <p:nvPr/>
        </p:nvSpPr>
        <p:spPr>
          <a:xfrm>
            <a:off x="2375756" y="2602468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alibri"/>
              </a:rPr>
              <a:t>30</a:t>
            </a:r>
            <a:endParaRPr lang="nl-BE" dirty="0">
              <a:latin typeface="Calibri"/>
            </a:endParaRPr>
          </a:p>
        </p:txBody>
      </p:sp>
      <p:sp>
        <p:nvSpPr>
          <p:cNvPr id="31" name="Tekstvak 30"/>
          <p:cNvSpPr txBox="1"/>
          <p:nvPr/>
        </p:nvSpPr>
        <p:spPr>
          <a:xfrm>
            <a:off x="1761926" y="2602468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alibri"/>
              </a:rPr>
              <a:t>40</a:t>
            </a:r>
            <a:endParaRPr lang="nl-BE" dirty="0">
              <a:latin typeface="Calibri"/>
            </a:endParaRPr>
          </a:p>
        </p:txBody>
      </p:sp>
      <p:sp>
        <p:nvSpPr>
          <p:cNvPr id="32" name="Tekstvak 31"/>
          <p:cNvSpPr txBox="1"/>
          <p:nvPr/>
        </p:nvSpPr>
        <p:spPr>
          <a:xfrm>
            <a:off x="1257870" y="2602468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alibri"/>
              </a:rPr>
              <a:t>50</a:t>
            </a:r>
            <a:endParaRPr lang="nl-BE" dirty="0">
              <a:latin typeface="Calibri"/>
            </a:endParaRPr>
          </a:p>
        </p:txBody>
      </p:sp>
      <p:sp>
        <p:nvSpPr>
          <p:cNvPr id="33" name="Tekstvak 32"/>
          <p:cNvSpPr txBox="1"/>
          <p:nvPr/>
        </p:nvSpPr>
        <p:spPr>
          <a:xfrm>
            <a:off x="4680012" y="2602468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alibri"/>
              </a:rPr>
              <a:t>10</a:t>
            </a:r>
            <a:endParaRPr lang="nl-BE" dirty="0">
              <a:latin typeface="Calibri"/>
            </a:endParaRPr>
          </a:p>
        </p:txBody>
      </p:sp>
      <p:sp>
        <p:nvSpPr>
          <p:cNvPr id="34" name="Tekstvak 33"/>
          <p:cNvSpPr txBox="1"/>
          <p:nvPr/>
        </p:nvSpPr>
        <p:spPr>
          <a:xfrm>
            <a:off x="5328084" y="2602468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alibri"/>
              </a:rPr>
              <a:t>20</a:t>
            </a:r>
            <a:endParaRPr lang="nl-BE" dirty="0">
              <a:latin typeface="Calibri"/>
            </a:endParaRPr>
          </a:p>
        </p:txBody>
      </p:sp>
      <p:sp>
        <p:nvSpPr>
          <p:cNvPr id="35" name="Tekstvak 34"/>
          <p:cNvSpPr txBox="1"/>
          <p:nvPr/>
        </p:nvSpPr>
        <p:spPr>
          <a:xfrm>
            <a:off x="5976156" y="2602468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alibri"/>
              </a:rPr>
              <a:t>30</a:t>
            </a:r>
            <a:endParaRPr lang="nl-BE" dirty="0">
              <a:latin typeface="Calibri"/>
            </a:endParaRPr>
          </a:p>
        </p:txBody>
      </p:sp>
      <p:sp>
        <p:nvSpPr>
          <p:cNvPr id="36" name="Tekstvak 35"/>
          <p:cNvSpPr txBox="1"/>
          <p:nvPr/>
        </p:nvSpPr>
        <p:spPr>
          <a:xfrm>
            <a:off x="6589986" y="2602468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alibri"/>
              </a:rPr>
              <a:t>40</a:t>
            </a:r>
            <a:endParaRPr lang="nl-BE" dirty="0">
              <a:latin typeface="Calibri"/>
            </a:endParaRPr>
          </a:p>
        </p:txBody>
      </p:sp>
      <p:sp>
        <p:nvSpPr>
          <p:cNvPr id="37" name="Tekstvak 36"/>
          <p:cNvSpPr txBox="1"/>
          <p:nvPr/>
        </p:nvSpPr>
        <p:spPr>
          <a:xfrm>
            <a:off x="7094042" y="2602468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alibri"/>
              </a:rPr>
              <a:t>50</a:t>
            </a:r>
            <a:endParaRPr lang="nl-BE" dirty="0">
              <a:latin typeface="Calibri"/>
            </a:endParaRPr>
          </a:p>
        </p:txBody>
      </p:sp>
      <p:pic>
        <p:nvPicPr>
          <p:cNvPr id="38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452" y="1323894"/>
            <a:ext cx="523948" cy="581106"/>
          </a:xfrm>
          <a:prstGeom prst="rect">
            <a:avLst/>
          </a:prstGeom>
        </p:spPr>
      </p:pic>
      <p:pic>
        <p:nvPicPr>
          <p:cNvPr id="39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800" y="1323894"/>
            <a:ext cx="523948" cy="581106"/>
          </a:xfrm>
          <a:prstGeom prst="rect">
            <a:avLst/>
          </a:prstGeom>
        </p:spPr>
      </p:pic>
      <p:pic>
        <p:nvPicPr>
          <p:cNvPr id="40" name="Afbeelding 3" descr="test afstandssensoren.jpg"/>
          <p:cNvPicPr>
            <a:picLocks noChangeAspect="1"/>
          </p:cNvPicPr>
          <p:nvPr/>
        </p:nvPicPr>
        <p:blipFill rotWithShape="1">
          <a:blip r:embed="rId3" cstate="print"/>
          <a:srcRect l="7129" r="54710" b="93717"/>
          <a:stretch/>
        </p:blipFill>
        <p:spPr>
          <a:xfrm>
            <a:off x="4427984" y="3356992"/>
            <a:ext cx="2673749" cy="185948"/>
          </a:xfrm>
          <a:prstGeom prst="rect">
            <a:avLst/>
          </a:prstGeom>
        </p:spPr>
      </p:pic>
      <p:pic>
        <p:nvPicPr>
          <p:cNvPr id="41" name="Afbeelding 3" descr="test afstandssensoren.jpg"/>
          <p:cNvPicPr>
            <a:picLocks noChangeAspect="1"/>
          </p:cNvPicPr>
          <p:nvPr/>
        </p:nvPicPr>
        <p:blipFill rotWithShape="1">
          <a:blip r:embed="rId3" cstate="print"/>
          <a:srcRect l="1395" t="-11742" r="60946" b="104867"/>
          <a:stretch/>
        </p:blipFill>
        <p:spPr>
          <a:xfrm>
            <a:off x="2293459" y="3657600"/>
            <a:ext cx="2638582" cy="203448"/>
          </a:xfrm>
          <a:prstGeom prst="rect">
            <a:avLst/>
          </a:prstGeom>
        </p:spPr>
      </p:pic>
      <p:pic>
        <p:nvPicPr>
          <p:cNvPr id="42" name="Afbeelding 3" descr="test afstandssensoren.jpg"/>
          <p:cNvPicPr>
            <a:picLocks noChangeAspect="1"/>
          </p:cNvPicPr>
          <p:nvPr/>
        </p:nvPicPr>
        <p:blipFill rotWithShape="1">
          <a:blip r:embed="rId3" cstate="print"/>
          <a:srcRect l="56525" r="4302" b="94446"/>
          <a:stretch/>
        </p:blipFill>
        <p:spPr>
          <a:xfrm>
            <a:off x="2039570" y="3356992"/>
            <a:ext cx="2744688" cy="16435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Testen </a:t>
            </a:r>
            <a:r>
              <a:rPr lang="nl-BE" dirty="0" smtClean="0"/>
              <a:t>– Afstandssensor (1</a:t>
            </a:r>
            <a:r>
              <a:rPr lang="nl-BE" baseline="30000" dirty="0" smtClean="0"/>
              <a:t>ste</a:t>
            </a:r>
            <a:r>
              <a:rPr lang="nl-BE" dirty="0" smtClean="0"/>
              <a:t> semester)</a:t>
            </a:r>
            <a:endParaRPr lang="nl-BE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22</a:t>
            </a:fld>
            <a:endParaRPr lang="nl-BE" dirty="0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P&amp;O Computerwetenschappen </a:t>
            </a:r>
            <a:endParaRPr lang="nl-BE" dirty="0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F40781-07B6-114D-A229-63B1AD7474B4}" type="datetime1">
              <a:rPr lang="nl-NL" smtClean="0"/>
              <a:pPr/>
              <a:t>14-5-2015</a:t>
            </a:fld>
            <a:endParaRPr lang="nl-BE" dirty="0"/>
          </a:p>
        </p:txBody>
      </p:sp>
      <p:pic>
        <p:nvPicPr>
          <p:cNvPr id="9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295400"/>
            <a:ext cx="1362265" cy="1219370"/>
          </a:xfrm>
          <a:prstGeom prst="rect">
            <a:avLst/>
          </a:prstGeom>
        </p:spPr>
      </p:pic>
      <p:cxnSp>
        <p:nvCxnSpPr>
          <p:cNvPr id="10" name="Straight Connector 7"/>
          <p:cNvCxnSpPr/>
          <p:nvPr/>
        </p:nvCxnSpPr>
        <p:spPr>
          <a:xfrm>
            <a:off x="1566000" y="2015480"/>
            <a:ext cx="2717968" cy="0"/>
          </a:xfrm>
          <a:prstGeom prst="line">
            <a:avLst/>
          </a:prstGeom>
          <a:ln w="127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Rechte verbindingslijn 10"/>
          <p:cNvCxnSpPr/>
          <p:nvPr/>
        </p:nvCxnSpPr>
        <p:spPr>
          <a:xfrm>
            <a:off x="4427984" y="1295400"/>
            <a:ext cx="0" cy="1507402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4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0046" y="1295400"/>
            <a:ext cx="1362265" cy="1219370"/>
          </a:xfrm>
          <a:prstGeom prst="rect">
            <a:avLst/>
          </a:prstGeom>
        </p:spPr>
      </p:pic>
      <p:grpSp>
        <p:nvGrpSpPr>
          <p:cNvPr id="3" name="Groep 13"/>
          <p:cNvGrpSpPr/>
          <p:nvPr/>
        </p:nvGrpSpPr>
        <p:grpSpPr>
          <a:xfrm>
            <a:off x="1475552" y="2365988"/>
            <a:ext cx="2952432" cy="297564"/>
            <a:chOff x="1475552" y="2627380"/>
            <a:chExt cx="2952432" cy="297564"/>
          </a:xfrm>
        </p:grpSpPr>
        <p:cxnSp>
          <p:nvCxnSpPr>
            <p:cNvPr id="15" name="Rechte verbindingslijn 14"/>
            <p:cNvCxnSpPr/>
            <p:nvPr/>
          </p:nvCxnSpPr>
          <p:spPr>
            <a:xfrm>
              <a:off x="1475552" y="2924944"/>
              <a:ext cx="295243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Rechte verbindingslijn 15"/>
            <p:cNvCxnSpPr/>
            <p:nvPr/>
          </p:nvCxnSpPr>
          <p:spPr>
            <a:xfrm flipV="1">
              <a:off x="1475552" y="2636912"/>
              <a:ext cx="0" cy="28803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Rechte verbindingslijn 16"/>
            <p:cNvCxnSpPr/>
            <p:nvPr/>
          </p:nvCxnSpPr>
          <p:spPr>
            <a:xfrm flipV="1">
              <a:off x="2013954" y="2627380"/>
              <a:ext cx="0" cy="28803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Rechte verbindingslijn 17"/>
            <p:cNvCxnSpPr/>
            <p:nvPr/>
          </p:nvCxnSpPr>
          <p:spPr>
            <a:xfrm flipV="1">
              <a:off x="2627784" y="2627380"/>
              <a:ext cx="0" cy="28803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Rechte verbindingslijn 18"/>
            <p:cNvCxnSpPr/>
            <p:nvPr/>
          </p:nvCxnSpPr>
          <p:spPr>
            <a:xfrm flipV="1">
              <a:off x="3923928" y="2632146"/>
              <a:ext cx="0" cy="28803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Rechte verbindingslijn 19"/>
            <p:cNvCxnSpPr/>
            <p:nvPr/>
          </p:nvCxnSpPr>
          <p:spPr>
            <a:xfrm flipV="1">
              <a:off x="3275856" y="2627380"/>
              <a:ext cx="0" cy="28803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ep 20"/>
          <p:cNvGrpSpPr/>
          <p:nvPr/>
        </p:nvGrpSpPr>
        <p:grpSpPr>
          <a:xfrm flipH="1">
            <a:off x="4427984" y="2379138"/>
            <a:ext cx="2952432" cy="297564"/>
            <a:chOff x="1475552" y="2627380"/>
            <a:chExt cx="2952432" cy="297564"/>
          </a:xfrm>
        </p:grpSpPr>
        <p:cxnSp>
          <p:nvCxnSpPr>
            <p:cNvPr id="22" name="Rechte verbindingslijn 21"/>
            <p:cNvCxnSpPr/>
            <p:nvPr/>
          </p:nvCxnSpPr>
          <p:spPr>
            <a:xfrm>
              <a:off x="1475552" y="2924944"/>
              <a:ext cx="2952432" cy="0"/>
            </a:xfrm>
            <a:prstGeom prst="line">
              <a:avLst/>
            </a:prstGeom>
            <a:ln w="19050"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Rechte verbindingslijn 22"/>
            <p:cNvCxnSpPr/>
            <p:nvPr/>
          </p:nvCxnSpPr>
          <p:spPr>
            <a:xfrm flipV="1">
              <a:off x="1475552" y="2636912"/>
              <a:ext cx="0" cy="288032"/>
            </a:xfrm>
            <a:prstGeom prst="line">
              <a:avLst/>
            </a:prstGeom>
            <a:ln w="19050"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Rechte verbindingslijn 23"/>
            <p:cNvCxnSpPr/>
            <p:nvPr/>
          </p:nvCxnSpPr>
          <p:spPr>
            <a:xfrm flipV="1">
              <a:off x="2013954" y="2627380"/>
              <a:ext cx="0" cy="288032"/>
            </a:xfrm>
            <a:prstGeom prst="line">
              <a:avLst/>
            </a:prstGeom>
            <a:ln w="19050"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Rechte verbindingslijn 24"/>
            <p:cNvCxnSpPr/>
            <p:nvPr/>
          </p:nvCxnSpPr>
          <p:spPr>
            <a:xfrm flipV="1">
              <a:off x="2627784" y="2627380"/>
              <a:ext cx="0" cy="288032"/>
            </a:xfrm>
            <a:prstGeom prst="line">
              <a:avLst/>
            </a:prstGeom>
            <a:ln w="19050"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Rechte verbindingslijn 25"/>
            <p:cNvCxnSpPr/>
            <p:nvPr/>
          </p:nvCxnSpPr>
          <p:spPr>
            <a:xfrm flipV="1">
              <a:off x="3923928" y="2632146"/>
              <a:ext cx="0" cy="288032"/>
            </a:xfrm>
            <a:prstGeom prst="line">
              <a:avLst/>
            </a:prstGeom>
            <a:ln w="19050"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Rechte verbindingslijn 26"/>
            <p:cNvCxnSpPr/>
            <p:nvPr/>
          </p:nvCxnSpPr>
          <p:spPr>
            <a:xfrm flipV="1">
              <a:off x="3275856" y="2627380"/>
              <a:ext cx="0" cy="288032"/>
            </a:xfrm>
            <a:prstGeom prst="line">
              <a:avLst/>
            </a:prstGeom>
            <a:ln w="19050"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Tekstvak 27"/>
          <p:cNvSpPr txBox="1"/>
          <p:nvPr/>
        </p:nvSpPr>
        <p:spPr>
          <a:xfrm>
            <a:off x="3671900" y="2602468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alibri"/>
              </a:rPr>
              <a:t>10</a:t>
            </a:r>
            <a:endParaRPr lang="nl-BE" dirty="0">
              <a:latin typeface="Calibri"/>
            </a:endParaRPr>
          </a:p>
        </p:txBody>
      </p:sp>
      <p:sp>
        <p:nvSpPr>
          <p:cNvPr id="29" name="Tekstvak 28"/>
          <p:cNvSpPr txBox="1"/>
          <p:nvPr/>
        </p:nvSpPr>
        <p:spPr>
          <a:xfrm>
            <a:off x="3041944" y="2602468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alibri"/>
              </a:rPr>
              <a:t>20</a:t>
            </a:r>
            <a:endParaRPr lang="nl-BE" dirty="0">
              <a:latin typeface="Calibri"/>
            </a:endParaRPr>
          </a:p>
        </p:txBody>
      </p:sp>
      <p:sp>
        <p:nvSpPr>
          <p:cNvPr id="30" name="Tekstvak 29"/>
          <p:cNvSpPr txBox="1"/>
          <p:nvPr/>
        </p:nvSpPr>
        <p:spPr>
          <a:xfrm>
            <a:off x="2375756" y="2602468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alibri"/>
              </a:rPr>
              <a:t>30</a:t>
            </a:r>
            <a:endParaRPr lang="nl-BE" dirty="0">
              <a:latin typeface="Calibri"/>
            </a:endParaRPr>
          </a:p>
        </p:txBody>
      </p:sp>
      <p:sp>
        <p:nvSpPr>
          <p:cNvPr id="31" name="Tekstvak 30"/>
          <p:cNvSpPr txBox="1"/>
          <p:nvPr/>
        </p:nvSpPr>
        <p:spPr>
          <a:xfrm>
            <a:off x="1761926" y="2602468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alibri"/>
              </a:rPr>
              <a:t>40</a:t>
            </a:r>
            <a:endParaRPr lang="nl-BE" dirty="0">
              <a:latin typeface="Calibri"/>
            </a:endParaRPr>
          </a:p>
        </p:txBody>
      </p:sp>
      <p:sp>
        <p:nvSpPr>
          <p:cNvPr id="32" name="Tekstvak 31"/>
          <p:cNvSpPr txBox="1"/>
          <p:nvPr/>
        </p:nvSpPr>
        <p:spPr>
          <a:xfrm>
            <a:off x="1257870" y="2602468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alibri"/>
              </a:rPr>
              <a:t>50</a:t>
            </a:r>
            <a:endParaRPr lang="nl-BE" dirty="0">
              <a:latin typeface="Calibri"/>
            </a:endParaRPr>
          </a:p>
        </p:txBody>
      </p:sp>
      <p:sp>
        <p:nvSpPr>
          <p:cNvPr id="33" name="Tekstvak 32"/>
          <p:cNvSpPr txBox="1"/>
          <p:nvPr/>
        </p:nvSpPr>
        <p:spPr>
          <a:xfrm>
            <a:off x="4680012" y="2602468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 smtClean="0">
                <a:solidFill>
                  <a:schemeClr val="bg2">
                    <a:lumMod val="40000"/>
                    <a:lumOff val="60000"/>
                  </a:schemeClr>
                </a:solidFill>
                <a:latin typeface="Calibri"/>
              </a:rPr>
              <a:t>10</a:t>
            </a:r>
            <a:endParaRPr lang="nl-BE" dirty="0">
              <a:solidFill>
                <a:schemeClr val="bg2">
                  <a:lumMod val="40000"/>
                  <a:lumOff val="60000"/>
                </a:schemeClr>
              </a:solidFill>
              <a:latin typeface="Calibri"/>
            </a:endParaRPr>
          </a:p>
        </p:txBody>
      </p:sp>
      <p:sp>
        <p:nvSpPr>
          <p:cNvPr id="34" name="Tekstvak 33"/>
          <p:cNvSpPr txBox="1"/>
          <p:nvPr/>
        </p:nvSpPr>
        <p:spPr>
          <a:xfrm>
            <a:off x="5328084" y="2602468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 smtClean="0">
                <a:solidFill>
                  <a:schemeClr val="bg2">
                    <a:lumMod val="40000"/>
                    <a:lumOff val="60000"/>
                  </a:schemeClr>
                </a:solidFill>
                <a:latin typeface="Calibri"/>
              </a:rPr>
              <a:t>20</a:t>
            </a:r>
            <a:endParaRPr lang="nl-BE" dirty="0">
              <a:solidFill>
                <a:schemeClr val="bg2">
                  <a:lumMod val="40000"/>
                  <a:lumOff val="60000"/>
                </a:schemeClr>
              </a:solidFill>
              <a:latin typeface="Calibri"/>
            </a:endParaRPr>
          </a:p>
        </p:txBody>
      </p:sp>
      <p:sp>
        <p:nvSpPr>
          <p:cNvPr id="35" name="Tekstvak 34"/>
          <p:cNvSpPr txBox="1"/>
          <p:nvPr/>
        </p:nvSpPr>
        <p:spPr>
          <a:xfrm>
            <a:off x="5976156" y="2602468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 smtClean="0">
                <a:solidFill>
                  <a:schemeClr val="bg2">
                    <a:lumMod val="40000"/>
                    <a:lumOff val="60000"/>
                  </a:schemeClr>
                </a:solidFill>
                <a:latin typeface="Calibri"/>
              </a:rPr>
              <a:t>30</a:t>
            </a:r>
            <a:endParaRPr lang="nl-BE" dirty="0">
              <a:solidFill>
                <a:schemeClr val="bg2">
                  <a:lumMod val="40000"/>
                  <a:lumOff val="60000"/>
                </a:schemeClr>
              </a:solidFill>
              <a:latin typeface="Calibri"/>
            </a:endParaRPr>
          </a:p>
        </p:txBody>
      </p:sp>
      <p:sp>
        <p:nvSpPr>
          <p:cNvPr id="36" name="Tekstvak 35"/>
          <p:cNvSpPr txBox="1"/>
          <p:nvPr/>
        </p:nvSpPr>
        <p:spPr>
          <a:xfrm>
            <a:off x="6589986" y="2602468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 smtClean="0">
                <a:solidFill>
                  <a:schemeClr val="bg2">
                    <a:lumMod val="40000"/>
                    <a:lumOff val="60000"/>
                  </a:schemeClr>
                </a:solidFill>
                <a:latin typeface="Calibri"/>
              </a:rPr>
              <a:t>40</a:t>
            </a:r>
            <a:endParaRPr lang="nl-BE" dirty="0">
              <a:solidFill>
                <a:schemeClr val="bg2">
                  <a:lumMod val="40000"/>
                  <a:lumOff val="60000"/>
                </a:schemeClr>
              </a:solidFill>
              <a:latin typeface="Calibri"/>
            </a:endParaRPr>
          </a:p>
        </p:txBody>
      </p:sp>
      <p:sp>
        <p:nvSpPr>
          <p:cNvPr id="37" name="Tekstvak 36"/>
          <p:cNvSpPr txBox="1"/>
          <p:nvPr/>
        </p:nvSpPr>
        <p:spPr>
          <a:xfrm>
            <a:off x="7094042" y="2602468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 smtClean="0">
                <a:solidFill>
                  <a:schemeClr val="bg2">
                    <a:lumMod val="40000"/>
                    <a:lumOff val="60000"/>
                  </a:schemeClr>
                </a:solidFill>
                <a:latin typeface="Calibri"/>
              </a:rPr>
              <a:t>50</a:t>
            </a:r>
            <a:endParaRPr lang="nl-BE" dirty="0">
              <a:solidFill>
                <a:schemeClr val="bg2">
                  <a:lumMod val="40000"/>
                  <a:lumOff val="60000"/>
                </a:schemeClr>
              </a:solidFill>
              <a:latin typeface="Calibri"/>
            </a:endParaRPr>
          </a:p>
        </p:txBody>
      </p:sp>
      <p:pic>
        <p:nvPicPr>
          <p:cNvPr id="38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452" y="1323894"/>
            <a:ext cx="523948" cy="581106"/>
          </a:xfrm>
          <a:prstGeom prst="rect">
            <a:avLst/>
          </a:prstGeom>
        </p:spPr>
      </p:pic>
      <p:pic>
        <p:nvPicPr>
          <p:cNvPr id="39" name="Picture 3"/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800" y="1323894"/>
            <a:ext cx="523948" cy="581106"/>
          </a:xfrm>
          <a:prstGeom prst="rect">
            <a:avLst/>
          </a:prstGeom>
        </p:spPr>
      </p:pic>
      <p:pic>
        <p:nvPicPr>
          <p:cNvPr id="41" name="Afbeelding 3" descr="test afstandssensoren.jpg"/>
          <p:cNvPicPr>
            <a:picLocks noChangeAspect="1"/>
          </p:cNvPicPr>
          <p:nvPr/>
        </p:nvPicPr>
        <p:blipFill rotWithShape="1">
          <a:blip r:embed="rId5" cstate="print"/>
          <a:srcRect l="1395" t="-11742" r="60946" b="104867"/>
          <a:stretch/>
        </p:blipFill>
        <p:spPr>
          <a:xfrm>
            <a:off x="2293459" y="3657600"/>
            <a:ext cx="2638582" cy="203448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452" y="3079878"/>
            <a:ext cx="3889374" cy="2917031"/>
          </a:xfrm>
          <a:prstGeom prst="rect">
            <a:avLst/>
          </a:prstGeom>
        </p:spPr>
      </p:pic>
      <p:sp>
        <p:nvSpPr>
          <p:cNvPr id="44" name="Tijdelijke aanduiding voor inhoud 2"/>
          <p:cNvSpPr>
            <a:spLocks noGrp="1"/>
          </p:cNvSpPr>
          <p:nvPr>
            <p:ph idx="1"/>
          </p:nvPr>
        </p:nvSpPr>
        <p:spPr>
          <a:xfrm>
            <a:off x="4644950" y="3261251"/>
            <a:ext cx="3656532" cy="1033905"/>
          </a:xfrm>
        </p:spPr>
        <p:txBody>
          <a:bodyPr/>
          <a:lstStyle/>
          <a:p>
            <a:pPr marL="0" indent="0">
              <a:buNone/>
            </a:pPr>
            <a:r>
              <a:rPr lang="nl-BE" dirty="0"/>
              <a:t>7/19 waarnemingen zelfs met methode eerste semester onbruikbaar.</a:t>
            </a:r>
          </a:p>
        </p:txBody>
      </p:sp>
      <p:sp>
        <p:nvSpPr>
          <p:cNvPr id="45" name="Tijdelijke aanduiding voor inhoud 2"/>
          <p:cNvSpPr txBox="1">
            <a:spLocks/>
          </p:cNvSpPr>
          <p:nvPr/>
        </p:nvSpPr>
        <p:spPr>
          <a:xfrm>
            <a:off x="4644008" y="4450987"/>
            <a:ext cx="3656532" cy="103390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60000" indent="-360000" algn="l" defTabSz="914400" rtl="0" eaLnBrk="1" latinLnBrk="0" hangingPunct="1">
              <a:spcBef>
                <a:spcPts val="580"/>
              </a:spcBef>
              <a:buSzPct val="110000"/>
              <a:buFont typeface="Arial" pitchFamily="34" charset="0"/>
              <a:buChar char="•"/>
              <a:defRPr sz="2400" kern="1200">
                <a:solidFill>
                  <a:srgbClr val="00407A"/>
                </a:solidFill>
                <a:latin typeface="Calibri"/>
                <a:ea typeface="+mn-ea"/>
                <a:cs typeface="Calibri"/>
              </a:defRPr>
            </a:lvl1pPr>
            <a:lvl2pPr marL="720000" indent="-360363" algn="l" defTabSz="914400" rtl="0" eaLnBrk="1" latinLnBrk="0" hangingPunct="1">
              <a:spcBef>
                <a:spcPts val="580"/>
              </a:spcBef>
              <a:buSzPct val="75000"/>
              <a:buFont typeface="Courier New" pitchFamily="49" charset="0"/>
              <a:buChar char="o"/>
              <a:defRPr sz="2400" kern="1200">
                <a:solidFill>
                  <a:srgbClr val="00407A"/>
                </a:solidFill>
                <a:latin typeface="Calibri"/>
                <a:ea typeface="+mn-ea"/>
                <a:cs typeface="Calibri"/>
              </a:defRPr>
            </a:lvl2pPr>
            <a:lvl3pPr marL="990000" indent="-2700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rgbClr val="00407A"/>
                </a:solidFill>
                <a:latin typeface="Calibri"/>
                <a:ea typeface="+mn-ea"/>
                <a:cs typeface="Calibri"/>
              </a:defRPr>
            </a:lvl3pPr>
            <a:lvl4pPr marL="1168400" indent="-180000" algn="l" defTabSz="914400" rtl="0" eaLnBrk="1" latinLnBrk="0" hangingPunct="1">
              <a:spcBef>
                <a:spcPts val="380"/>
              </a:spcBef>
              <a:buSzPct val="80000"/>
              <a:buFont typeface="Arial" pitchFamily="34" charset="0"/>
              <a:buChar char="•"/>
              <a:defRPr sz="1600" kern="1200">
                <a:solidFill>
                  <a:srgbClr val="00407A"/>
                </a:solidFill>
                <a:latin typeface="Calibri"/>
                <a:ea typeface="+mn-ea"/>
                <a:cs typeface="Calibri"/>
              </a:defRPr>
            </a:lvl4pPr>
            <a:lvl5pPr marL="1338263" indent="-179388" algn="l" defTabSz="914400" rtl="0" eaLnBrk="1" latinLnBrk="0" hangingPunct="1">
              <a:spcBef>
                <a:spcPts val="380"/>
              </a:spcBef>
              <a:buFont typeface="Arial" pitchFamily="34" charset="0"/>
              <a:buChar char="-"/>
              <a:defRPr lang="nl-BE" sz="1600" kern="1200" dirty="0">
                <a:solidFill>
                  <a:srgbClr val="00407A"/>
                </a:solidFill>
                <a:latin typeface="Calibri"/>
                <a:ea typeface="+mn-ea"/>
                <a:cs typeface="Calibri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BE" dirty="0"/>
              <a:t>Nieuwe methode op basis van standaardafwijking. </a:t>
            </a:r>
            <a:endParaRPr lang="nl-BE" dirty="0" smtClean="0"/>
          </a:p>
          <a:p>
            <a:pPr marL="0" indent="0">
              <a:buNone/>
            </a:pPr>
            <a:r>
              <a:rPr lang="nl-BE" dirty="0" smtClean="0"/>
              <a:t>(deadlocks vermeiden)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138643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Overzicht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sz="2800" dirty="0">
                <a:solidFill>
                  <a:schemeClr val="bg1">
                    <a:lumMod val="85000"/>
                  </a:schemeClr>
                </a:solidFill>
              </a:rPr>
              <a:t>Algoritme</a:t>
            </a:r>
          </a:p>
          <a:p>
            <a:r>
              <a:rPr lang="nl-BE" sz="2800" dirty="0">
                <a:solidFill>
                  <a:schemeClr val="bg1">
                    <a:lumMod val="85000"/>
                  </a:schemeClr>
                </a:solidFill>
              </a:rPr>
              <a:t>Bouw</a:t>
            </a:r>
          </a:p>
          <a:p>
            <a:r>
              <a:rPr lang="nl-BE" sz="2800" dirty="0" smtClean="0">
                <a:solidFill>
                  <a:schemeClr val="bg1">
                    <a:lumMod val="85000"/>
                  </a:schemeClr>
                </a:solidFill>
              </a:rPr>
              <a:t>Testen</a:t>
            </a:r>
          </a:p>
          <a:p>
            <a:r>
              <a:rPr lang="nl-BE" sz="2800" b="1" dirty="0" smtClean="0"/>
              <a:t>Afbeeldingsherkenning</a:t>
            </a:r>
            <a:endParaRPr lang="nl-BE" sz="2800" b="1" dirty="0"/>
          </a:p>
          <a:p>
            <a:r>
              <a:rPr lang="nl-BE" sz="2800" dirty="0"/>
              <a:t>GUI</a:t>
            </a:r>
          </a:p>
          <a:p>
            <a:r>
              <a:rPr lang="nl-BE" sz="2800" dirty="0"/>
              <a:t>Kritische analyse</a:t>
            </a:r>
          </a:p>
          <a:p>
            <a:r>
              <a:rPr lang="nl-BE" sz="2800" dirty="0"/>
              <a:t>Aanpassingen en Uitbreidingen</a:t>
            </a:r>
          </a:p>
          <a:p>
            <a:endParaRPr lang="nl-BE" sz="2800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23</a:t>
            </a:fld>
            <a:endParaRPr lang="nl-BE" dirty="0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P&amp;O Computerwetenschappen </a:t>
            </a:r>
            <a:endParaRPr lang="nl-BE" dirty="0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61237-0124-5C48-B473-41A8CB007635}" type="datetime1">
              <a:rPr lang="nl-NL" smtClean="0"/>
              <a:pPr/>
              <a:t>14-5-2015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272405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Afbeeldingsherkenning</a:t>
            </a: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24</a:t>
            </a:fld>
            <a:endParaRPr lang="nl-BE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P&amp;O Computerwetenschappen </a:t>
            </a:r>
            <a:endParaRPr lang="nl-BE" dirty="0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C423C-ED61-5B4F-9E74-42AA7B7C0464}" type="datetime1">
              <a:rPr lang="nl-NL" smtClean="0"/>
              <a:pPr/>
              <a:t>14-5-2015</a:t>
            </a:fld>
            <a:endParaRPr lang="nl-BE" dirty="0"/>
          </a:p>
        </p:txBody>
      </p:sp>
      <p:pic>
        <p:nvPicPr>
          <p:cNvPr id="13" name="Afbeelding 12" descr="square1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475" y="3657600"/>
            <a:ext cx="2889250" cy="2165880"/>
          </a:xfrm>
          <a:prstGeom prst="rect">
            <a:avLst/>
          </a:prstGeom>
        </p:spPr>
      </p:pic>
      <p:pic>
        <p:nvPicPr>
          <p:cNvPr id="14" name="Afbeelding 13" descr="square2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7375" y="3660983"/>
            <a:ext cx="2884737" cy="2162497"/>
          </a:xfrm>
          <a:prstGeom prst="rect">
            <a:avLst/>
          </a:prstGeom>
        </p:spPr>
      </p:pic>
      <p:pic>
        <p:nvPicPr>
          <p:cNvPr id="15" name="Afbeelding 14" descr="square3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5999" y="3657600"/>
            <a:ext cx="2889251" cy="2165880"/>
          </a:xfrm>
          <a:prstGeom prst="rect">
            <a:avLst/>
          </a:prstGeom>
        </p:spPr>
      </p:pic>
      <p:pic>
        <p:nvPicPr>
          <p:cNvPr id="16" name="Afbeelding 15" descr="square1b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9475" y="1336939"/>
            <a:ext cx="2892425" cy="2168260"/>
          </a:xfrm>
          <a:prstGeom prst="rect">
            <a:avLst/>
          </a:prstGeom>
        </p:spPr>
      </p:pic>
      <p:pic>
        <p:nvPicPr>
          <p:cNvPr id="17" name="Afbeelding 16" descr="square2b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27375" y="1336940"/>
            <a:ext cx="2892425" cy="2168260"/>
          </a:xfrm>
          <a:prstGeom prst="rect">
            <a:avLst/>
          </a:prstGeom>
        </p:spPr>
      </p:pic>
      <p:pic>
        <p:nvPicPr>
          <p:cNvPr id="19" name="Afbeelding 18" descr="square3b.jp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5999" y="1336940"/>
            <a:ext cx="2889251" cy="2165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061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Overzicht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sz="2800" dirty="0">
                <a:solidFill>
                  <a:schemeClr val="bg1">
                    <a:lumMod val="85000"/>
                  </a:schemeClr>
                </a:solidFill>
              </a:rPr>
              <a:t>Algoritme</a:t>
            </a:r>
          </a:p>
          <a:p>
            <a:r>
              <a:rPr lang="nl-BE" sz="2800" dirty="0">
                <a:solidFill>
                  <a:schemeClr val="bg1">
                    <a:lumMod val="85000"/>
                  </a:schemeClr>
                </a:solidFill>
              </a:rPr>
              <a:t>Bouw</a:t>
            </a:r>
          </a:p>
          <a:p>
            <a:r>
              <a:rPr lang="nl-BE" sz="2800" dirty="0" smtClean="0">
                <a:solidFill>
                  <a:schemeClr val="bg1">
                    <a:lumMod val="85000"/>
                  </a:schemeClr>
                </a:solidFill>
              </a:rPr>
              <a:t>Testen</a:t>
            </a:r>
          </a:p>
          <a:p>
            <a:r>
              <a:rPr lang="nl-BE" sz="2800" dirty="0" smtClean="0">
                <a:solidFill>
                  <a:schemeClr val="bg1">
                    <a:lumMod val="85000"/>
                  </a:schemeClr>
                </a:solidFill>
              </a:rPr>
              <a:t>Afbeeldingsherkenning</a:t>
            </a:r>
            <a:endParaRPr lang="nl-BE" sz="28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nl-BE" sz="2800" b="1" dirty="0"/>
              <a:t>GUI</a:t>
            </a:r>
          </a:p>
          <a:p>
            <a:r>
              <a:rPr lang="nl-BE" sz="2800" dirty="0"/>
              <a:t>Kritische analyse</a:t>
            </a:r>
          </a:p>
          <a:p>
            <a:r>
              <a:rPr lang="nl-BE" sz="2800" dirty="0"/>
              <a:t>Aanpassingen en Uitbreidingen</a:t>
            </a:r>
          </a:p>
          <a:p>
            <a:endParaRPr lang="nl-BE" sz="2800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25</a:t>
            </a:fld>
            <a:endParaRPr lang="nl-BE" dirty="0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P&amp;O Computerwetenschappen </a:t>
            </a:r>
            <a:endParaRPr lang="nl-BE" dirty="0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61237-0124-5C48-B473-41A8CB007635}" type="datetime1">
              <a:rPr lang="nl-NL" smtClean="0"/>
              <a:pPr/>
              <a:t>14-5-2015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076554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GUI</a:t>
            </a:r>
            <a:endParaRPr lang="nl-BE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26</a:t>
            </a:fld>
            <a:endParaRPr lang="nl-BE" dirty="0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P&amp;O Computerwetenschappen </a:t>
            </a:r>
            <a:endParaRPr lang="nl-BE" dirty="0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497FFB-07CF-3441-AC94-FD2B53E672F4}" type="datetime1">
              <a:rPr lang="nl-NL" smtClean="0"/>
              <a:pPr/>
              <a:t>14-5-2015</a:t>
            </a:fld>
            <a:endParaRPr lang="nl-BE" dirty="0"/>
          </a:p>
        </p:txBody>
      </p:sp>
      <p:pic>
        <p:nvPicPr>
          <p:cNvPr id="8" name="Afbeelding 7" descr="FSM GUI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935036" y="3015061"/>
            <a:ext cx="3273929" cy="2776139"/>
          </a:xfrm>
          <a:prstGeom prst="rect">
            <a:avLst/>
          </a:prstGeom>
        </p:spPr>
      </p:pic>
      <p:pic>
        <p:nvPicPr>
          <p:cNvPr id="9" name="Picture 2" descr="http://www.zoomdigital.com.br/img/2011/02/qtcreator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62000" y="1423646"/>
            <a:ext cx="1512168" cy="1491843"/>
          </a:xfrm>
          <a:prstGeom prst="rect">
            <a:avLst/>
          </a:prstGeom>
          <a:noFill/>
        </p:spPr>
      </p:pic>
      <p:pic>
        <p:nvPicPr>
          <p:cNvPr id="10" name="Picture 8" descr="File:Text-xml.sv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022908" y="1596262"/>
            <a:ext cx="1098184" cy="1007508"/>
          </a:xfrm>
          <a:prstGeom prst="rect">
            <a:avLst/>
          </a:prstGeom>
          <a:noFill/>
        </p:spPr>
      </p:pic>
      <p:pic>
        <p:nvPicPr>
          <p:cNvPr id="11" name="Picture 10" descr="http://upload.wikimedia.org/wikipedia/commons/thumb/e/e6/Python_and_Qt.svg/2000px-Python_and_Qt.svg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732240" y="1295400"/>
            <a:ext cx="1539140" cy="1604554"/>
          </a:xfrm>
          <a:prstGeom prst="rect">
            <a:avLst/>
          </a:prstGeom>
          <a:noFill/>
        </p:spPr>
      </p:pic>
      <p:sp>
        <p:nvSpPr>
          <p:cNvPr id="12" name="PIJL-RECHTS 11"/>
          <p:cNvSpPr/>
          <p:nvPr/>
        </p:nvSpPr>
        <p:spPr>
          <a:xfrm>
            <a:off x="2627784" y="1956302"/>
            <a:ext cx="1152232" cy="360040"/>
          </a:xfrm>
          <a:prstGeom prst="rightArrow">
            <a:avLst/>
          </a:prstGeom>
          <a:solidFill>
            <a:srgbClr val="116E8A"/>
          </a:solidFill>
          <a:ln w="76200">
            <a:solidFill>
              <a:srgbClr val="116E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>
              <a:latin typeface="Calibri"/>
            </a:endParaRPr>
          </a:p>
        </p:txBody>
      </p:sp>
      <p:sp>
        <p:nvSpPr>
          <p:cNvPr id="13" name="PIJL-RECHTS 12"/>
          <p:cNvSpPr/>
          <p:nvPr/>
        </p:nvSpPr>
        <p:spPr>
          <a:xfrm>
            <a:off x="5364088" y="1956302"/>
            <a:ext cx="1152232" cy="360040"/>
          </a:xfrm>
          <a:prstGeom prst="rightArrow">
            <a:avLst/>
          </a:prstGeom>
          <a:solidFill>
            <a:srgbClr val="116E8A"/>
          </a:solidFill>
          <a:ln w="76200">
            <a:solidFill>
              <a:srgbClr val="116E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>
              <a:latin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GUI (1</a:t>
            </a:r>
            <a:r>
              <a:rPr lang="nl-BE" baseline="30000" dirty="0" smtClean="0"/>
              <a:t>ste</a:t>
            </a:r>
            <a:r>
              <a:rPr lang="nl-BE" dirty="0" smtClean="0"/>
              <a:t> semester)</a:t>
            </a:r>
            <a:endParaRPr lang="nl-BE" dirty="0"/>
          </a:p>
        </p:txBody>
      </p:sp>
      <p:pic>
        <p:nvPicPr>
          <p:cNvPr id="4" name="Tijdelijke aanduiding voor inhoud 3" descr="GUI.jp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1292629" y="1556153"/>
            <a:ext cx="6735755" cy="3817063"/>
          </a:xfrm>
        </p:spPr>
      </p:pic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27</a:t>
            </a:fld>
            <a:endParaRPr lang="nl-BE" dirty="0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P&amp;O Computerwetenschappen </a:t>
            </a:r>
            <a:endParaRPr lang="nl-BE" dirty="0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5479FC-79F2-6843-B1F6-988D3B4A0B49}" type="datetime1">
              <a:rPr lang="nl-NL" smtClean="0"/>
              <a:pPr/>
              <a:t>14-5-2015</a:t>
            </a:fld>
            <a:endParaRPr lang="nl-B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GUI</a:t>
            </a:r>
            <a:endParaRPr lang="nl-BE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28</a:t>
            </a:fld>
            <a:endParaRPr lang="nl-BE" dirty="0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P&amp;O Computerwetenschappen </a:t>
            </a:r>
            <a:endParaRPr lang="nl-BE" dirty="0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5479FC-79F2-6843-B1F6-988D3B4A0B49}" type="datetime1">
              <a:rPr lang="nl-NL" smtClean="0"/>
              <a:pPr/>
              <a:t>14-5-2015</a:t>
            </a:fld>
            <a:endParaRPr lang="nl-BE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721" y="1080000"/>
            <a:ext cx="8588557" cy="4619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791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GUI</a:t>
            </a:r>
            <a:endParaRPr lang="nl-BE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29</a:t>
            </a:fld>
            <a:endParaRPr lang="nl-BE" dirty="0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P&amp;O Computerwetenschappen </a:t>
            </a:r>
            <a:endParaRPr lang="nl-BE" dirty="0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5479FC-79F2-6843-B1F6-988D3B4A0B49}" type="datetime1">
              <a:rPr lang="nl-NL" smtClean="0"/>
              <a:pPr/>
              <a:t>14-5-2015</a:t>
            </a:fld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smtClean="0"/>
              <a:t>Veel minder </a:t>
            </a:r>
            <a:r>
              <a:rPr lang="nl-BE" i="1" dirty="0" smtClean="0"/>
              <a:t>crashes</a:t>
            </a:r>
          </a:p>
          <a:p>
            <a:r>
              <a:rPr lang="nl-BE" dirty="0" smtClean="0"/>
              <a:t>Extra knoppen voor manuele besturing</a:t>
            </a:r>
          </a:p>
          <a:p>
            <a:r>
              <a:rPr lang="nl-BE" dirty="0" smtClean="0"/>
              <a:t>Duidelijkere visualisatie van kaart, afstandswaarde en toestand.</a:t>
            </a:r>
          </a:p>
          <a:p>
            <a:r>
              <a:rPr lang="nl-BE" dirty="0" err="1" smtClean="0"/>
              <a:t>Herschalen</a:t>
            </a:r>
            <a:r>
              <a:rPr lang="nl-BE" dirty="0" smtClean="0"/>
              <a:t> voor verschillende scherm-resoluties</a:t>
            </a:r>
          </a:p>
          <a:p>
            <a:endParaRPr lang="nl-BE" dirty="0" smtClean="0"/>
          </a:p>
          <a:p>
            <a:endParaRPr lang="nl-BE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845" y="3800433"/>
            <a:ext cx="1939939" cy="1454954"/>
          </a:xfrm>
          <a:prstGeom prst="rect">
            <a:avLst/>
          </a:prstGeom>
          <a:effectLst>
            <a:outerShdw blurRad="279400" dist="101600" dir="5400000" sx="99000" sy="99000" algn="t" rotWithShape="0">
              <a:prstClr val="black">
                <a:alpha val="45000"/>
              </a:prstClr>
            </a:outerShdw>
          </a:effectLst>
          <a:scene3d>
            <a:camera prst="perspectiveContrastingRightFacing"/>
            <a:lightRig rig="threePt" dir="t"/>
          </a:scene3d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4918" y="3811826"/>
            <a:ext cx="1454954" cy="1454954"/>
          </a:xfrm>
          <a:prstGeom prst="rect">
            <a:avLst/>
          </a:prstGeom>
          <a:effectLst>
            <a:outerShdw blurRad="279400" dist="101600" dir="5400000" sx="99000" sy="99000" algn="t" rotWithShape="0">
              <a:prstClr val="black">
                <a:alpha val="45000"/>
              </a:prstClr>
            </a:outerShdw>
          </a:effectLst>
          <a:scene3d>
            <a:camera prst="perspectiveContrastingRightFacing"/>
            <a:lightRig rig="threePt" dir="t"/>
          </a:scene3d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7817" y="3789040"/>
            <a:ext cx="2626271" cy="1454954"/>
          </a:xfrm>
          <a:prstGeom prst="rect">
            <a:avLst/>
          </a:prstGeom>
          <a:effectLst>
            <a:outerShdw blurRad="279400" dist="101600" dir="5400000" sx="99000" sy="99000" algn="t" rotWithShape="0">
              <a:prstClr val="black">
                <a:alpha val="45000"/>
              </a:prstClr>
            </a:outerShdw>
          </a:effectLst>
          <a:scene3d>
            <a:camera prst="perspectiveContrastingRightFacing"/>
            <a:lightRig rig="threePt" dir="t"/>
          </a:scene3d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0628" y="3807987"/>
            <a:ext cx="2612633" cy="1447399"/>
          </a:xfrm>
          <a:prstGeom prst="rect">
            <a:avLst/>
          </a:prstGeom>
          <a:effectLst>
            <a:outerShdw blurRad="279400" dist="101600" dir="5400000" sx="99000" sy="99000" algn="t" rotWithShape="0">
              <a:prstClr val="black">
                <a:alpha val="45000"/>
              </a:prstClr>
            </a:outerShdw>
          </a:effectLst>
          <a:scene3d>
            <a:camera prst="perspectiveContrastingRightFacing"/>
            <a:lightRig rig="threePt" dir="t"/>
          </a:scene3d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7884" y="3805444"/>
            <a:ext cx="1932508" cy="1449381"/>
          </a:xfrm>
          <a:prstGeom prst="rect">
            <a:avLst/>
          </a:prstGeom>
          <a:effectLst>
            <a:outerShdw blurRad="279400" dist="101600" dir="5400000" sx="99000" sy="99000" algn="t" rotWithShape="0">
              <a:prstClr val="black">
                <a:alpha val="45000"/>
              </a:prstClr>
            </a:outerShdw>
          </a:effectLst>
          <a:scene3d>
            <a:camera prst="perspectiveContrastingRightFacing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791910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Overzicht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sz="2800" dirty="0"/>
              <a:t>Algoritme</a:t>
            </a:r>
          </a:p>
          <a:p>
            <a:r>
              <a:rPr lang="nl-BE" sz="2800" dirty="0"/>
              <a:t>Bouw</a:t>
            </a:r>
          </a:p>
          <a:p>
            <a:r>
              <a:rPr lang="nl-BE" sz="2800" dirty="0"/>
              <a:t>Testen</a:t>
            </a:r>
          </a:p>
          <a:p>
            <a:r>
              <a:rPr lang="nl-BE" sz="2800" dirty="0"/>
              <a:t>Afbeeldingsherkenning</a:t>
            </a:r>
          </a:p>
          <a:p>
            <a:r>
              <a:rPr lang="nl-BE" sz="2800" dirty="0"/>
              <a:t>GUI</a:t>
            </a:r>
          </a:p>
          <a:p>
            <a:r>
              <a:rPr lang="nl-BE" sz="2800" dirty="0"/>
              <a:t>Kritische analyse</a:t>
            </a:r>
          </a:p>
          <a:p>
            <a:r>
              <a:rPr lang="nl-BE" sz="2800" dirty="0"/>
              <a:t>Aanpassingen en Uitbreidingen</a:t>
            </a:r>
          </a:p>
          <a:p>
            <a:endParaRPr lang="nl-BE" sz="2800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3</a:t>
            </a:fld>
            <a:endParaRPr lang="nl-BE" dirty="0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P&amp;O Computerwetenschappen </a:t>
            </a:r>
            <a:endParaRPr lang="nl-BE" dirty="0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61237-0124-5C48-B473-41A8CB007635}" type="datetime1">
              <a:rPr lang="nl-NL" smtClean="0"/>
              <a:pPr/>
              <a:t>14-5-2015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727198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Overzicht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sz="2800" dirty="0">
                <a:solidFill>
                  <a:schemeClr val="bg1">
                    <a:lumMod val="85000"/>
                  </a:schemeClr>
                </a:solidFill>
              </a:rPr>
              <a:t>Algoritme</a:t>
            </a:r>
          </a:p>
          <a:p>
            <a:r>
              <a:rPr lang="nl-BE" sz="2800" dirty="0">
                <a:solidFill>
                  <a:schemeClr val="bg1">
                    <a:lumMod val="85000"/>
                  </a:schemeClr>
                </a:solidFill>
              </a:rPr>
              <a:t>Bouw</a:t>
            </a:r>
          </a:p>
          <a:p>
            <a:r>
              <a:rPr lang="nl-BE" sz="2800" dirty="0" smtClean="0">
                <a:solidFill>
                  <a:schemeClr val="bg1">
                    <a:lumMod val="85000"/>
                  </a:schemeClr>
                </a:solidFill>
              </a:rPr>
              <a:t>Testen</a:t>
            </a:r>
          </a:p>
          <a:p>
            <a:r>
              <a:rPr lang="nl-BE" sz="2800" dirty="0" smtClean="0">
                <a:solidFill>
                  <a:schemeClr val="bg1">
                    <a:lumMod val="85000"/>
                  </a:schemeClr>
                </a:solidFill>
              </a:rPr>
              <a:t>Afbeeldingsherkenning</a:t>
            </a:r>
            <a:endParaRPr lang="nl-BE" sz="28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nl-BE" sz="2800" dirty="0">
                <a:solidFill>
                  <a:schemeClr val="bg1">
                    <a:lumMod val="85000"/>
                  </a:schemeClr>
                </a:solidFill>
              </a:rPr>
              <a:t>GUI</a:t>
            </a:r>
          </a:p>
          <a:p>
            <a:r>
              <a:rPr lang="nl-BE" sz="2800" b="1" dirty="0"/>
              <a:t>Kritische analyse</a:t>
            </a:r>
          </a:p>
          <a:p>
            <a:r>
              <a:rPr lang="nl-BE" sz="2800" dirty="0"/>
              <a:t>Aanpassingen en Uitbreidingen</a:t>
            </a:r>
          </a:p>
          <a:p>
            <a:endParaRPr lang="nl-BE" sz="2800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30</a:t>
            </a:fld>
            <a:endParaRPr lang="nl-BE" dirty="0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P&amp;O Computerwetenschappen </a:t>
            </a:r>
            <a:endParaRPr lang="nl-BE" dirty="0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61237-0124-5C48-B473-41A8CB007635}" type="datetime1">
              <a:rPr lang="nl-NL" smtClean="0"/>
              <a:pPr/>
              <a:t>14-5-2015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445063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Kritische analyse</a:t>
            </a:r>
            <a:endParaRPr lang="nl-BE" dirty="0"/>
          </a:p>
        </p:txBody>
      </p:sp>
      <p:graphicFrame>
        <p:nvGraphicFramePr>
          <p:cNvPr id="7" name="Tijdelijke aanduiding voor inhoud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35316894"/>
              </p:ext>
            </p:extLst>
          </p:nvPr>
        </p:nvGraphicFramePr>
        <p:xfrm>
          <a:off x="539750" y="1349375"/>
          <a:ext cx="8334376" cy="2407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67188"/>
                <a:gridCol w="4167188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nl-NL" sz="2400" dirty="0" smtClean="0">
                          <a:latin typeface="Calibri"/>
                          <a:cs typeface="Calibri"/>
                        </a:rPr>
                        <a:t>+</a:t>
                      </a:r>
                      <a:endParaRPr lang="nl-NL" sz="2400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400" dirty="0" smtClean="0">
                          <a:latin typeface="Calibri"/>
                          <a:cs typeface="Calibri"/>
                        </a:rPr>
                        <a:t>−</a:t>
                      </a:r>
                      <a:endParaRPr lang="nl-NL" sz="2400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rgbClr val="B02B3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>
                        <a:spcAft>
                          <a:spcPts val="3000"/>
                        </a:spcAft>
                        <a:buFontTx/>
                        <a:buChar char="-"/>
                      </a:pPr>
                      <a:r>
                        <a:rPr lang="nl-NL" sz="2400" dirty="0" smtClean="0">
                          <a:latin typeface="Calibri"/>
                          <a:cs typeface="Calibri"/>
                        </a:rPr>
                        <a:t> brainstorming</a:t>
                      </a:r>
                    </a:p>
                    <a:p>
                      <a:pPr>
                        <a:spcAft>
                          <a:spcPts val="3000"/>
                        </a:spcAft>
                        <a:buFontTx/>
                        <a:buChar char="-"/>
                      </a:pPr>
                      <a:r>
                        <a:rPr lang="nl-NL" sz="2400" dirty="0" smtClean="0">
                          <a:latin typeface="Calibri"/>
                          <a:cs typeface="Calibri"/>
                        </a:rPr>
                        <a:t> </a:t>
                      </a:r>
                      <a:r>
                        <a:rPr lang="nl-NL" sz="2400" dirty="0" smtClean="0">
                          <a:latin typeface="Calibri"/>
                          <a:cs typeface="Calibri"/>
                        </a:rPr>
                        <a:t>positie</a:t>
                      </a:r>
                      <a:r>
                        <a:rPr lang="nl-NL" sz="2400" baseline="0" dirty="0" smtClean="0">
                          <a:latin typeface="Calibri"/>
                          <a:cs typeface="Calibri"/>
                        </a:rPr>
                        <a:t> bepaling</a:t>
                      </a:r>
                      <a:endParaRPr lang="nl-NL" sz="2400" dirty="0" smtClean="0">
                        <a:latin typeface="Calibri"/>
                        <a:cs typeface="Calibri"/>
                      </a:endParaRPr>
                    </a:p>
                    <a:p>
                      <a:pPr>
                        <a:spcAft>
                          <a:spcPts val="3000"/>
                        </a:spcAft>
                        <a:buFontTx/>
                        <a:buChar char="-"/>
                      </a:pPr>
                      <a:r>
                        <a:rPr lang="nl-NL" sz="2400" baseline="0" dirty="0" smtClean="0">
                          <a:latin typeface="Calibri"/>
                          <a:cs typeface="Calibri"/>
                        </a:rPr>
                        <a:t> </a:t>
                      </a:r>
                      <a:r>
                        <a:rPr lang="nl-NL" sz="2400" baseline="0" dirty="0" smtClean="0">
                          <a:latin typeface="Calibri"/>
                          <a:cs typeface="Calibri"/>
                        </a:rPr>
                        <a:t>a</a:t>
                      </a:r>
                      <a:r>
                        <a:rPr lang="nl-NL" sz="2400" dirty="0" smtClean="0">
                          <a:latin typeface="Calibri"/>
                          <a:cs typeface="Calibri"/>
                        </a:rPr>
                        <a:t>fbeeldingsherkenning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1200"/>
                        </a:spcAft>
                        <a:buFontTx/>
                        <a:buChar char="-"/>
                      </a:pPr>
                      <a:r>
                        <a:rPr lang="nl-NL" sz="2400" dirty="0" smtClean="0">
                          <a:latin typeface="Calibri"/>
                          <a:cs typeface="Calibri"/>
                        </a:rPr>
                        <a:t> </a:t>
                      </a:r>
                      <a:r>
                        <a:rPr lang="nl-NL" sz="2400" dirty="0" smtClean="0">
                          <a:latin typeface="Calibri"/>
                          <a:cs typeface="Calibri"/>
                        </a:rPr>
                        <a:t>stabiel</a:t>
                      </a:r>
                      <a:r>
                        <a:rPr lang="nl-NL" sz="2400" baseline="0" dirty="0" smtClean="0">
                          <a:latin typeface="Calibri"/>
                          <a:cs typeface="Calibri"/>
                        </a:rPr>
                        <a:t> rijden</a:t>
                      </a:r>
                      <a:endParaRPr lang="nl-NL" sz="2400" dirty="0" smtClean="0">
                        <a:latin typeface="Calibri"/>
                        <a:cs typeface="Calibri"/>
                      </a:endParaRPr>
                    </a:p>
                    <a:p>
                      <a:pPr>
                        <a:spcAft>
                          <a:spcPts val="1200"/>
                        </a:spcAft>
                        <a:buFontTx/>
                        <a:buChar char="-"/>
                      </a:pPr>
                      <a:r>
                        <a:rPr lang="nl-NL" sz="2400" dirty="0" smtClean="0">
                          <a:latin typeface="Calibri"/>
                          <a:cs typeface="Calibri"/>
                        </a:rPr>
                        <a:t> </a:t>
                      </a:r>
                      <a:r>
                        <a:rPr lang="nl-NL" sz="2400" dirty="0" smtClean="0">
                          <a:latin typeface="Calibri"/>
                          <a:cs typeface="Calibri"/>
                        </a:rPr>
                        <a:t>herkende</a:t>
                      </a:r>
                      <a:r>
                        <a:rPr lang="nl-NL" sz="2400" baseline="0" dirty="0" smtClean="0">
                          <a:latin typeface="Calibri"/>
                          <a:cs typeface="Calibri"/>
                        </a:rPr>
                        <a:t> afbeeldingen negeren</a:t>
                      </a:r>
                      <a:endParaRPr lang="nl-NL" sz="2400" dirty="0" smtClean="0">
                        <a:latin typeface="Calibri"/>
                        <a:cs typeface="Calibri"/>
                      </a:endParaRPr>
                    </a:p>
                    <a:p>
                      <a:pPr>
                        <a:spcAft>
                          <a:spcPts val="1200"/>
                        </a:spcAft>
                        <a:buFontTx/>
                        <a:buChar char="-"/>
                      </a:pPr>
                      <a:r>
                        <a:rPr lang="nl-NL" sz="2400" baseline="0" dirty="0" smtClean="0">
                          <a:latin typeface="Calibri"/>
                          <a:cs typeface="Calibri"/>
                        </a:rPr>
                        <a:t> camera beweging</a:t>
                      </a:r>
                      <a:endParaRPr lang="nl-NL" sz="2400" dirty="0" smtClean="0"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FF9AA6"/>
                    </a:solidFill>
                  </a:tcPr>
                </a:tc>
              </a:tr>
            </a:tbl>
          </a:graphicData>
        </a:graphic>
      </p:graphicFrame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31</a:t>
            </a:fld>
            <a:endParaRPr lang="nl-BE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P&amp;O Computerwetenschappen </a:t>
            </a:r>
            <a:endParaRPr lang="nl-BE" dirty="0"/>
          </a:p>
        </p:txBody>
      </p:sp>
      <p:sp>
        <p:nvSpPr>
          <p:cNvPr id="6" name="Tijdelijke aanduiding voor datum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92DEA-5061-7949-95AC-865A518F0739}" type="datetime1">
              <a:rPr lang="nl-NL" smtClean="0"/>
              <a:pPr/>
              <a:t>14-5-2015</a:t>
            </a:fld>
            <a:endParaRPr lang="nl-B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l-BE" dirty="0" smtClean="0"/>
              <a:t>Kritische </a:t>
            </a:r>
            <a:r>
              <a:rPr lang="nl-BE" dirty="0" smtClean="0"/>
              <a:t>analyse: “</a:t>
            </a:r>
            <a:r>
              <a:rPr lang="nl-BE" dirty="0" err="1" smtClean="0"/>
              <a:t>PenO</a:t>
            </a:r>
            <a:r>
              <a:rPr lang="nl-BE" dirty="0" smtClean="0"/>
              <a:t>, daar kruipt veel tijd in…”</a:t>
            </a: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32</a:t>
            </a:fld>
            <a:endParaRPr lang="nl-BE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P&amp;O Computerwetenschappen </a:t>
            </a:r>
            <a:endParaRPr lang="nl-BE" dirty="0"/>
          </a:p>
        </p:txBody>
      </p:sp>
      <p:sp>
        <p:nvSpPr>
          <p:cNvPr id="6" name="Tijdelijke aanduiding voor datum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92DEA-5061-7949-95AC-865A518F0739}" type="datetime1">
              <a:rPr lang="nl-NL" smtClean="0"/>
              <a:pPr/>
              <a:t>14-5-2015</a:t>
            </a:fld>
            <a:endParaRPr lang="nl-BE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937" y="1455737"/>
            <a:ext cx="6350000" cy="4216400"/>
          </a:xfrm>
        </p:spPr>
      </p:pic>
    </p:spTree>
    <p:extLst>
      <p:ext uri="{BB962C8B-B14F-4D97-AF65-F5344CB8AC3E}">
        <p14:creationId xmlns:p14="http://schemas.microsoft.com/office/powerpoint/2010/main" val="1015264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Overzicht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sz="2800" dirty="0">
                <a:solidFill>
                  <a:schemeClr val="bg1">
                    <a:lumMod val="85000"/>
                  </a:schemeClr>
                </a:solidFill>
              </a:rPr>
              <a:t>Algoritme</a:t>
            </a:r>
          </a:p>
          <a:p>
            <a:r>
              <a:rPr lang="nl-BE" sz="2800" dirty="0">
                <a:solidFill>
                  <a:schemeClr val="bg1">
                    <a:lumMod val="85000"/>
                  </a:schemeClr>
                </a:solidFill>
              </a:rPr>
              <a:t>Bouw</a:t>
            </a:r>
          </a:p>
          <a:p>
            <a:r>
              <a:rPr lang="nl-BE" sz="2800" dirty="0" smtClean="0">
                <a:solidFill>
                  <a:schemeClr val="bg1">
                    <a:lumMod val="85000"/>
                  </a:schemeClr>
                </a:solidFill>
              </a:rPr>
              <a:t>Testen</a:t>
            </a:r>
          </a:p>
          <a:p>
            <a:r>
              <a:rPr lang="nl-BE" sz="2800" dirty="0" smtClean="0">
                <a:solidFill>
                  <a:schemeClr val="bg1">
                    <a:lumMod val="85000"/>
                  </a:schemeClr>
                </a:solidFill>
              </a:rPr>
              <a:t>Afbeeldingsherkenning</a:t>
            </a:r>
            <a:endParaRPr lang="nl-BE" sz="28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nl-BE" sz="2800" dirty="0">
                <a:solidFill>
                  <a:schemeClr val="bg1">
                    <a:lumMod val="85000"/>
                  </a:schemeClr>
                </a:solidFill>
              </a:rPr>
              <a:t>GUI</a:t>
            </a:r>
          </a:p>
          <a:p>
            <a:r>
              <a:rPr lang="nl-BE" sz="2800" dirty="0">
                <a:solidFill>
                  <a:schemeClr val="bg1">
                    <a:lumMod val="85000"/>
                  </a:schemeClr>
                </a:solidFill>
              </a:rPr>
              <a:t>Kritische analyse</a:t>
            </a:r>
          </a:p>
          <a:p>
            <a:r>
              <a:rPr lang="nl-BE" sz="2800" b="1" dirty="0"/>
              <a:t>Aanpassingen en Uitbreidingen</a:t>
            </a:r>
          </a:p>
          <a:p>
            <a:endParaRPr lang="nl-BE" sz="2800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33</a:t>
            </a:fld>
            <a:endParaRPr lang="nl-BE" dirty="0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P&amp;O Computerwetenschappen </a:t>
            </a:r>
            <a:endParaRPr lang="nl-BE" dirty="0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61237-0124-5C48-B473-41A8CB007635}" type="datetime1">
              <a:rPr lang="nl-NL" smtClean="0"/>
              <a:pPr/>
              <a:t>14-5-2015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145161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Aanpassingen en Uitbreidingen</a:t>
            </a: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34</a:t>
            </a:fld>
            <a:endParaRPr lang="nl-BE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P&amp;O Computerwetenschappen </a:t>
            </a:r>
            <a:endParaRPr lang="nl-BE" dirty="0"/>
          </a:p>
        </p:txBody>
      </p:sp>
      <p:sp>
        <p:nvSpPr>
          <p:cNvPr id="6" name="Tijdelijke aanduiding voor datum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92DEA-5061-7949-95AC-865A518F0739}" type="datetime1">
              <a:rPr lang="nl-NL" smtClean="0"/>
              <a:pPr/>
              <a:t>14-5-2015</a:t>
            </a:fld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sz="2800" dirty="0" smtClean="0"/>
              <a:t>Snelheid optimaliseren</a:t>
            </a:r>
          </a:p>
          <a:p>
            <a:pPr lvl="1"/>
            <a:r>
              <a:rPr lang="nl-BE" dirty="0" smtClean="0"/>
              <a:t>Wachttijden verkorten</a:t>
            </a:r>
          </a:p>
          <a:p>
            <a:pPr lvl="1"/>
            <a:r>
              <a:rPr lang="nl-BE" dirty="0" smtClean="0"/>
              <a:t>Beslissingen voorspellen</a:t>
            </a:r>
          </a:p>
          <a:p>
            <a:r>
              <a:rPr lang="nl-BE" sz="2800" dirty="0" smtClean="0"/>
              <a:t>Communicatie</a:t>
            </a:r>
            <a:endParaRPr lang="nl-BE" dirty="0" smtClean="0"/>
          </a:p>
          <a:p>
            <a:pPr lvl="1"/>
            <a:r>
              <a:rPr lang="nl-BE" dirty="0" err="1" smtClean="0"/>
              <a:t>Stream</a:t>
            </a:r>
            <a:r>
              <a:rPr lang="nl-BE" dirty="0" smtClean="0"/>
              <a:t> </a:t>
            </a:r>
            <a:r>
              <a:rPr lang="nl-BE" dirty="0" err="1" smtClean="0"/>
              <a:t>ipv</a:t>
            </a:r>
            <a:r>
              <a:rPr lang="nl-BE" dirty="0" smtClean="0"/>
              <a:t>. af en toe camerabeeld</a:t>
            </a:r>
          </a:p>
          <a:p>
            <a:r>
              <a:rPr lang="nl-BE" sz="2800" dirty="0" err="1" smtClean="0"/>
              <a:t>Webinterface</a:t>
            </a:r>
            <a:r>
              <a:rPr lang="nl-BE" sz="2800" dirty="0" smtClean="0"/>
              <a:t> </a:t>
            </a:r>
            <a:r>
              <a:rPr lang="nl-BE" sz="2800" dirty="0" err="1" smtClean="0"/>
              <a:t>ipv</a:t>
            </a:r>
            <a:r>
              <a:rPr lang="nl-BE" sz="2800" dirty="0" smtClean="0"/>
              <a:t>. GUI</a:t>
            </a:r>
          </a:p>
          <a:p>
            <a:endParaRPr lang="nl-BE" dirty="0" smtClean="0"/>
          </a:p>
          <a:p>
            <a:pPr lvl="1"/>
            <a:endParaRPr lang="nl-BE" sz="2800" dirty="0" smtClean="0"/>
          </a:p>
        </p:txBody>
      </p:sp>
    </p:spTree>
    <p:extLst>
      <p:ext uri="{BB962C8B-B14F-4D97-AF65-F5344CB8AC3E}">
        <p14:creationId xmlns:p14="http://schemas.microsoft.com/office/powerpoint/2010/main" val="3658062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Overzicht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sz="2800" dirty="0">
                <a:solidFill>
                  <a:schemeClr val="bg1">
                    <a:lumMod val="85000"/>
                  </a:schemeClr>
                </a:solidFill>
              </a:rPr>
              <a:t>Algoritme</a:t>
            </a:r>
          </a:p>
          <a:p>
            <a:r>
              <a:rPr lang="nl-BE" sz="2800" dirty="0">
                <a:solidFill>
                  <a:schemeClr val="bg1">
                    <a:lumMod val="85000"/>
                  </a:schemeClr>
                </a:solidFill>
              </a:rPr>
              <a:t>Bouw</a:t>
            </a:r>
          </a:p>
          <a:p>
            <a:r>
              <a:rPr lang="nl-BE" sz="2800" dirty="0" smtClean="0">
                <a:solidFill>
                  <a:schemeClr val="bg1">
                    <a:lumMod val="85000"/>
                  </a:schemeClr>
                </a:solidFill>
              </a:rPr>
              <a:t>Testen</a:t>
            </a:r>
          </a:p>
          <a:p>
            <a:r>
              <a:rPr lang="nl-BE" sz="2800" dirty="0" smtClean="0">
                <a:solidFill>
                  <a:schemeClr val="bg1">
                    <a:lumMod val="85000"/>
                  </a:schemeClr>
                </a:solidFill>
              </a:rPr>
              <a:t>Afbeeldingsherkenning</a:t>
            </a:r>
            <a:endParaRPr lang="nl-BE" sz="28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nl-BE" sz="2800" dirty="0">
                <a:solidFill>
                  <a:schemeClr val="bg1">
                    <a:lumMod val="85000"/>
                  </a:schemeClr>
                </a:solidFill>
              </a:rPr>
              <a:t>GUI</a:t>
            </a:r>
          </a:p>
          <a:p>
            <a:r>
              <a:rPr lang="nl-BE" sz="2800" dirty="0">
                <a:solidFill>
                  <a:schemeClr val="bg1">
                    <a:lumMod val="85000"/>
                  </a:schemeClr>
                </a:solidFill>
              </a:rPr>
              <a:t>Kritische analyse</a:t>
            </a:r>
          </a:p>
          <a:p>
            <a:r>
              <a:rPr lang="nl-BE" sz="2800" dirty="0">
                <a:solidFill>
                  <a:schemeClr val="bg1">
                    <a:lumMod val="85000"/>
                  </a:schemeClr>
                </a:solidFill>
              </a:rPr>
              <a:t>Aanpassingen en Uitbreidingen</a:t>
            </a:r>
          </a:p>
          <a:p>
            <a:endParaRPr lang="nl-BE" sz="2800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35</a:t>
            </a:fld>
            <a:endParaRPr lang="nl-BE" dirty="0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P&amp;O Computerwetenschappen </a:t>
            </a:r>
            <a:endParaRPr lang="nl-BE" dirty="0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61237-0124-5C48-B473-41A8CB007635}" type="datetime1">
              <a:rPr lang="nl-NL" smtClean="0"/>
              <a:pPr/>
              <a:t>14-5-2015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34466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 smtClean="0"/>
              <a:t>What’s</a:t>
            </a:r>
            <a:r>
              <a:rPr lang="nl-BE" dirty="0" smtClean="0"/>
              <a:t> next?</a:t>
            </a:r>
            <a:endParaRPr lang="nl-BE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FFE06-D431-394D-BEFB-A43C0DA16085}" type="datetime1">
              <a:rPr lang="nl-NL" smtClean="0"/>
              <a:pPr/>
              <a:t>14-5-2015</a:t>
            </a:fld>
            <a:endParaRPr lang="nl-B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P&amp;O Computerwetenschappen </a:t>
            </a:r>
            <a:endParaRPr lang="nl-B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36</a:t>
            </a:fld>
            <a:endParaRPr lang="nl-BE" dirty="0"/>
          </a:p>
        </p:txBody>
      </p:sp>
      <p:pic>
        <p:nvPicPr>
          <p:cNvPr id="2052" name="Picture 4" descr="http://media.giphy.com/media/s0go9ywxjJg4w/giphy.gif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5687" y="2225675"/>
            <a:ext cx="4762500" cy="2676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https://emmainmedschool.files.wordpress.com/2014/12/baby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5687" y="1772816"/>
            <a:ext cx="4762500" cy="3495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4942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Tijdelijke aanduiding voor inhoud 7" descr="questions.png"/>
          <p:cNvPicPr>
            <a:picLocks noGrp="1" noChangeAspect="1"/>
          </p:cNvPicPr>
          <p:nvPr>
            <p:ph idx="1"/>
          </p:nvPr>
        </p:nvPicPr>
        <p:blipFill>
          <a:blip r:embed="rId2"/>
          <a:srcRect l="-44086" r="-44086"/>
          <a:stretch>
            <a:fillRect/>
          </a:stretch>
        </p:blipFill>
        <p:spPr/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Overzicht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sz="2800" b="1" dirty="0" smtClean="0"/>
              <a:t>Algoritme</a:t>
            </a:r>
          </a:p>
          <a:p>
            <a:pPr lvl="1"/>
            <a:r>
              <a:rPr lang="nl-BE" sz="2800" dirty="0" err="1" smtClean="0"/>
              <a:t>Pattern</a:t>
            </a:r>
            <a:r>
              <a:rPr lang="nl-BE" sz="2800" dirty="0" smtClean="0"/>
              <a:t> matching</a:t>
            </a:r>
            <a:endParaRPr lang="nl-BE" sz="2800" dirty="0"/>
          </a:p>
          <a:p>
            <a:r>
              <a:rPr lang="nl-BE" sz="2800" dirty="0"/>
              <a:t>Bouw</a:t>
            </a:r>
          </a:p>
          <a:p>
            <a:r>
              <a:rPr lang="nl-BE" sz="2800" dirty="0"/>
              <a:t>Testen</a:t>
            </a:r>
          </a:p>
          <a:p>
            <a:r>
              <a:rPr lang="nl-BE" sz="2800" dirty="0"/>
              <a:t>Afbeeldingsherkenning</a:t>
            </a:r>
          </a:p>
          <a:p>
            <a:r>
              <a:rPr lang="nl-BE" sz="2800" dirty="0"/>
              <a:t>GUI</a:t>
            </a:r>
          </a:p>
          <a:p>
            <a:r>
              <a:rPr lang="nl-BE" sz="2800" dirty="0"/>
              <a:t>Kritische analyse</a:t>
            </a:r>
          </a:p>
          <a:p>
            <a:r>
              <a:rPr lang="nl-BE" sz="2800" dirty="0"/>
              <a:t>Aanpassingen en Uitbreidingen</a:t>
            </a:r>
          </a:p>
          <a:p>
            <a:endParaRPr lang="nl-BE" sz="2800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4</a:t>
            </a:fld>
            <a:endParaRPr lang="nl-BE" dirty="0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P&amp;O Computerwetenschappen </a:t>
            </a:r>
            <a:endParaRPr lang="nl-BE" dirty="0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61237-0124-5C48-B473-41A8CB007635}" type="datetime1">
              <a:rPr lang="nl-NL" smtClean="0"/>
              <a:pPr/>
              <a:t>14-5-2015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129140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Algoritme – Een weg afleggen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nl-BE" dirty="0" smtClean="0"/>
              <a:t>Robot = Finite State Machine (FSM)</a:t>
            </a:r>
          </a:p>
        </p:txBody>
      </p:sp>
      <p:pic>
        <p:nvPicPr>
          <p:cNvPr id="4" name="Afbeelding 3" descr="FSM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2400" y="2057400"/>
            <a:ext cx="8717198" cy="3580164"/>
          </a:xfrm>
          <a:prstGeom prst="rect">
            <a:avLst/>
          </a:prstGeom>
        </p:spPr>
      </p:pic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5</a:t>
            </a:fld>
            <a:endParaRPr lang="nl-BE" dirty="0"/>
          </a:p>
        </p:txBody>
      </p:sp>
      <p:sp>
        <p:nvSpPr>
          <p:cNvPr id="7" name="Tijdelijke aanduiding voor voettekst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P&amp;O Computerwetenschappen </a:t>
            </a:r>
            <a:endParaRPr lang="nl-BE" dirty="0"/>
          </a:p>
        </p:txBody>
      </p:sp>
      <p:sp>
        <p:nvSpPr>
          <p:cNvPr id="8" name="Tijdelijke aanduiding voor datum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7ACAD-4755-CB48-A3DF-CB4D0E102108}" type="datetime1">
              <a:rPr lang="nl-NL" smtClean="0"/>
              <a:pPr/>
              <a:t>14-5-2015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083545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ROAMING</a:t>
            </a:r>
            <a:endParaRPr lang="nl-BE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44336">
            <a:off x="1331640" y="4509120"/>
            <a:ext cx="1362265" cy="121937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44336">
            <a:off x="1851643" y="4599809"/>
            <a:ext cx="523948" cy="581106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2466094" y="5525759"/>
            <a:ext cx="1080120" cy="605668"/>
          </a:xfrm>
          <a:prstGeom prst="line">
            <a:avLst/>
          </a:prstGeom>
          <a:ln w="127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352215" y="4335500"/>
            <a:ext cx="1080120" cy="605668"/>
          </a:xfrm>
          <a:prstGeom prst="line">
            <a:avLst/>
          </a:prstGeom>
          <a:ln w="127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4860032" y="1412776"/>
            <a:ext cx="0" cy="3168352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Afbeelding 8" descr="FSM.jpg"/>
          <p:cNvPicPr>
            <a:picLocks noChangeAspect="1"/>
          </p:cNvPicPr>
          <p:nvPr/>
        </p:nvPicPr>
        <p:blipFill>
          <a:blip r:embed="rId4" cstate="print"/>
          <a:srcRect r="55419"/>
          <a:stretch>
            <a:fillRect/>
          </a:stretch>
        </p:blipFill>
        <p:spPr>
          <a:xfrm>
            <a:off x="6758585" y="0"/>
            <a:ext cx="2385415" cy="2197565"/>
          </a:xfrm>
          <a:prstGeom prst="rect">
            <a:avLst/>
          </a:prstGeom>
        </p:spPr>
      </p:pic>
      <p:sp>
        <p:nvSpPr>
          <p:cNvPr id="11" name="Tijdelijke aanduiding voor datum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24C3E-A726-744C-80B5-B4BECFA15CF5}" type="datetime1">
              <a:rPr lang="nl-NL" smtClean="0"/>
              <a:pPr/>
              <a:t>14-5-2015</a:t>
            </a:fld>
            <a:endParaRPr lang="nl-BE" dirty="0"/>
          </a:p>
        </p:txBody>
      </p:sp>
      <p:sp>
        <p:nvSpPr>
          <p:cNvPr id="12" name="Tijdelijke aanduiding voor dianumm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6</a:t>
            </a:fld>
            <a:endParaRPr lang="nl-BE" dirty="0"/>
          </a:p>
        </p:txBody>
      </p:sp>
      <p:sp>
        <p:nvSpPr>
          <p:cNvPr id="13" name="Tijdelijke aanduiding voor voettekst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P&amp;O Computerwetenschappen 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779086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-4.44444E-6 L 0.15086 -0.36018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535" y="-18009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3.7037E-6 L 0.14601 -0.36181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92" y="-18102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91 1.48148E-6 L 0.14774 -0.37083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483" y="-18542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1.11111E-6 L 0.14323 -0.35486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53" y="-177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RIGHT</a:t>
            </a:r>
            <a:endParaRPr lang="nl-BE" dirty="0"/>
          </a:p>
        </p:txBody>
      </p:sp>
      <p:cxnSp>
        <p:nvCxnSpPr>
          <p:cNvPr id="42" name="Straight Connector 41"/>
          <p:cNvCxnSpPr/>
          <p:nvPr/>
        </p:nvCxnSpPr>
        <p:spPr>
          <a:xfrm>
            <a:off x="3294856" y="1412776"/>
            <a:ext cx="0" cy="3168352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2276872"/>
            <a:ext cx="1362265" cy="1219370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2214736" y="2969813"/>
            <a:ext cx="1080120" cy="0"/>
          </a:xfrm>
          <a:prstGeom prst="line">
            <a:avLst/>
          </a:prstGeom>
          <a:ln w="127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http://www.clker.com/cliparts/r/X/3/h/R/6/camera-hi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2768" y="2388727"/>
            <a:ext cx="556533" cy="398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6904" y="1412776"/>
            <a:ext cx="2651787" cy="19888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6765" y="3496242"/>
            <a:ext cx="2641926" cy="1978634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4086944" y="3717032"/>
            <a:ext cx="0" cy="216024"/>
          </a:xfrm>
          <a:prstGeom prst="straightConnector1">
            <a:avLst/>
          </a:prstGeom>
          <a:ln w="57150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Afbeelding 10" descr="FSM.jpg"/>
          <p:cNvPicPr>
            <a:picLocks noChangeAspect="1"/>
          </p:cNvPicPr>
          <p:nvPr/>
        </p:nvPicPr>
        <p:blipFill>
          <a:blip r:embed="rId7" cstate="print"/>
          <a:srcRect r="55419"/>
          <a:stretch>
            <a:fillRect/>
          </a:stretch>
        </p:blipFill>
        <p:spPr>
          <a:xfrm>
            <a:off x="6758585" y="0"/>
            <a:ext cx="2385415" cy="2197565"/>
          </a:xfrm>
          <a:prstGeom prst="rect">
            <a:avLst/>
          </a:prstGeom>
        </p:spPr>
      </p:pic>
      <p:pic>
        <p:nvPicPr>
          <p:cNvPr id="12" name="Picture 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2286000"/>
            <a:ext cx="523948" cy="581106"/>
          </a:xfrm>
          <a:prstGeom prst="rect">
            <a:avLst/>
          </a:prstGeom>
        </p:spPr>
      </p:pic>
      <p:sp>
        <p:nvSpPr>
          <p:cNvPr id="13" name="Tijdelijke aanduiding voor datum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0F530-6C07-5947-8007-5864EED12362}" type="datetime1">
              <a:rPr lang="nl-NL" smtClean="0"/>
              <a:pPr/>
              <a:t>14-5-2015</a:t>
            </a:fld>
            <a:endParaRPr lang="nl-BE" dirty="0"/>
          </a:p>
        </p:txBody>
      </p:sp>
      <p:sp>
        <p:nvSpPr>
          <p:cNvPr id="14" name="Tijdelijke aanduiding voor dianumm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7</a:t>
            </a:fld>
            <a:endParaRPr lang="nl-BE" dirty="0"/>
          </a:p>
        </p:txBody>
      </p:sp>
      <p:sp>
        <p:nvSpPr>
          <p:cNvPr id="15" name="Tijdelijke aanduiding voor voettekst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P&amp;O Computerwetenschappen 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539069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xit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-3.33333E-6 L 0.00434 -0.10972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8" y="-5486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1.85185E-6 L 0.00191 -0.10116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7" y="-5069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-7.40741E-7 L 0.00434 -0.10069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8" y="-50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10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1" dur="50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 smtClean="0"/>
              <a:t>Pattern</a:t>
            </a:r>
            <a:r>
              <a:rPr lang="nl-BE" dirty="0" smtClean="0"/>
              <a:t> matching</a:t>
            </a:r>
            <a:endParaRPr lang="nl-BE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FFE06-D431-394D-BEFB-A43C0DA16085}" type="datetime1">
              <a:rPr lang="nl-NL" smtClean="0"/>
              <a:pPr/>
              <a:t>14-5-2015</a:t>
            </a:fld>
            <a:endParaRPr lang="nl-B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P&amp;O Computerwetenschappen </a:t>
            </a:r>
            <a:endParaRPr lang="nl-B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8</a:t>
            </a:fld>
            <a:endParaRPr lang="nl-BE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5865703" y="3818411"/>
            <a:ext cx="0" cy="1914845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1447" y="3818411"/>
            <a:ext cx="1362265" cy="1219370"/>
          </a:xfrm>
          <a:prstGeom prst="rect">
            <a:avLst/>
          </a:prstGeom>
        </p:spPr>
      </p:pic>
      <p:pic>
        <p:nvPicPr>
          <p:cNvPr id="9" name="Picture 2" descr="http://www.clker.com/cliparts/r/X/3/h/R/6/camera-hi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3615" y="3930266"/>
            <a:ext cx="556533" cy="398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2447" y="3827539"/>
            <a:ext cx="523948" cy="581106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>
            <a:off x="2555776" y="5010485"/>
            <a:ext cx="0" cy="722771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7"/>
          <p:cNvCxnSpPr/>
          <p:nvPr/>
        </p:nvCxnSpPr>
        <p:spPr>
          <a:xfrm>
            <a:off x="4788024" y="4509120"/>
            <a:ext cx="1077679" cy="0"/>
          </a:xfrm>
          <a:prstGeom prst="line">
            <a:avLst/>
          </a:prstGeom>
          <a:ln w="127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7"/>
          <p:cNvCxnSpPr/>
          <p:nvPr/>
        </p:nvCxnSpPr>
        <p:spPr>
          <a:xfrm>
            <a:off x="1043608" y="4509120"/>
            <a:ext cx="2627367" cy="0"/>
          </a:xfrm>
          <a:prstGeom prst="line">
            <a:avLst/>
          </a:prstGeom>
          <a:ln w="127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7"/>
          <p:cNvCxnSpPr/>
          <p:nvPr/>
        </p:nvCxnSpPr>
        <p:spPr>
          <a:xfrm>
            <a:off x="4716016" y="3068960"/>
            <a:ext cx="1077679" cy="0"/>
          </a:xfrm>
          <a:prstGeom prst="line">
            <a:avLst/>
          </a:prstGeom>
          <a:ln w="127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" descr="http://www.clker.com/cliparts/r/X/3/h/R/6/camera-hi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5541" y="2540300"/>
            <a:ext cx="556533" cy="398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Straight Connector 23"/>
          <p:cNvCxnSpPr/>
          <p:nvPr/>
        </p:nvCxnSpPr>
        <p:spPr>
          <a:xfrm>
            <a:off x="5865703" y="2420888"/>
            <a:ext cx="0" cy="1914845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5" name="Picture 2" descr="http://www.clker.com/cliparts/r/X/3/h/R/6/camera-hi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2493275"/>
            <a:ext cx="556533" cy="398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Straight Connector 7"/>
          <p:cNvCxnSpPr/>
          <p:nvPr/>
        </p:nvCxnSpPr>
        <p:spPr>
          <a:xfrm>
            <a:off x="2555776" y="3068960"/>
            <a:ext cx="1080224" cy="0"/>
          </a:xfrm>
          <a:prstGeom prst="line">
            <a:avLst/>
          </a:prstGeom>
          <a:ln w="127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2512126" y="2450259"/>
            <a:ext cx="0" cy="1368152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0204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2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xit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-1.85185E-6 L -0.0033 -0.19815 " pathEditMode="relative" rAng="0" ptsTypes="AA">
                                      <p:cBhvr>
                                        <p:cTn id="47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4" y="-9907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-2.96296E-6 L 0.00087 -0.19097 " pathEditMode="relative" rAng="0" ptsTypes="AA">
                                      <p:cBhvr>
                                        <p:cTn id="49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" y="-956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5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000"/>
                            </p:stCondLst>
                            <p:childTnLst>
                              <p:par>
                                <p:cTn id="56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8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000"/>
                            </p:stCondLst>
                            <p:childTnLst>
                              <p:par>
                                <p:cTn id="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65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0"/>
                            </p:stCondLst>
                            <p:childTnLst>
                              <p:par>
                                <p:cTn id="67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69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8000"/>
                            </p:stCondLst>
                            <p:childTnLst>
                              <p:par>
                                <p:cTn id="7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xit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-10800000">
                                      <p:cBhvr>
                                        <p:cTn id="84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xit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TRAVELING</a:t>
            </a:r>
            <a:endParaRPr lang="nl-BE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1874" y="1828800"/>
            <a:ext cx="2641926" cy="1978634"/>
          </a:xfrm>
          <a:prstGeom prst="rect">
            <a:avLst/>
          </a:prstGeom>
        </p:spPr>
      </p:pic>
      <p:pic>
        <p:nvPicPr>
          <p:cNvPr id="12" name="Afbeelding 11" descr="FSM.jpg"/>
          <p:cNvPicPr>
            <a:picLocks noChangeAspect="1"/>
          </p:cNvPicPr>
          <p:nvPr/>
        </p:nvPicPr>
        <p:blipFill>
          <a:blip r:embed="rId4" cstate="print"/>
          <a:srcRect l="45135"/>
          <a:stretch>
            <a:fillRect/>
          </a:stretch>
        </p:blipFill>
        <p:spPr>
          <a:xfrm>
            <a:off x="0" y="3463952"/>
            <a:ext cx="3312501" cy="2479648"/>
          </a:xfrm>
          <a:prstGeom prst="rect">
            <a:avLst/>
          </a:prstGeom>
        </p:spPr>
      </p:pic>
      <p:sp>
        <p:nvSpPr>
          <p:cNvPr id="14" name="Boog 13"/>
          <p:cNvSpPr/>
          <p:nvPr/>
        </p:nvSpPr>
        <p:spPr>
          <a:xfrm>
            <a:off x="2312893" y="1524000"/>
            <a:ext cx="1344707" cy="942894"/>
          </a:xfrm>
          <a:prstGeom prst="arc">
            <a:avLst/>
          </a:prstGeom>
          <a:ln>
            <a:solidFill>
              <a:schemeClr val="tx1"/>
            </a:solidFill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 dirty="0">
              <a:latin typeface="Calibri"/>
            </a:endParaRPr>
          </a:p>
        </p:txBody>
      </p:sp>
      <p:cxnSp>
        <p:nvCxnSpPr>
          <p:cNvPr id="11" name="Straight Connector 41"/>
          <p:cNvCxnSpPr/>
          <p:nvPr/>
        </p:nvCxnSpPr>
        <p:spPr>
          <a:xfrm rot="16200000">
            <a:off x="2911624" y="-288775"/>
            <a:ext cx="0" cy="3168352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41"/>
          <p:cNvCxnSpPr/>
          <p:nvPr/>
        </p:nvCxnSpPr>
        <p:spPr>
          <a:xfrm rot="16200000">
            <a:off x="2879576" y="2683024"/>
            <a:ext cx="0" cy="3168352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4459965" y="1295401"/>
            <a:ext cx="0" cy="302435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7"/>
          <p:cNvCxnSpPr/>
          <p:nvPr/>
        </p:nvCxnSpPr>
        <p:spPr>
          <a:xfrm>
            <a:off x="5257800" y="2209800"/>
            <a:ext cx="1981200" cy="1588"/>
          </a:xfrm>
          <a:prstGeom prst="line">
            <a:avLst/>
          </a:prstGeom>
          <a:ln w="127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7"/>
          <p:cNvCxnSpPr/>
          <p:nvPr/>
        </p:nvCxnSpPr>
        <p:spPr>
          <a:xfrm rot="5400000" flipH="1" flipV="1">
            <a:off x="6973095" y="2477295"/>
            <a:ext cx="531811" cy="1588"/>
          </a:xfrm>
          <a:prstGeom prst="line">
            <a:avLst/>
          </a:prstGeom>
          <a:ln w="12700">
            <a:solidFill>
              <a:srgbClr val="FFFF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7"/>
          <p:cNvCxnSpPr/>
          <p:nvPr/>
        </p:nvCxnSpPr>
        <p:spPr>
          <a:xfrm rot="16200000" flipV="1">
            <a:off x="6178667" y="3120118"/>
            <a:ext cx="752247" cy="2"/>
          </a:xfrm>
          <a:prstGeom prst="line">
            <a:avLst/>
          </a:prstGeom>
          <a:ln w="12700">
            <a:solidFill>
              <a:srgbClr val="FFFF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7"/>
          <p:cNvCxnSpPr/>
          <p:nvPr/>
        </p:nvCxnSpPr>
        <p:spPr>
          <a:xfrm>
            <a:off x="6554789" y="2743995"/>
            <a:ext cx="683417" cy="1588"/>
          </a:xfrm>
          <a:prstGeom prst="line">
            <a:avLst/>
          </a:prstGeom>
          <a:ln w="127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7"/>
          <p:cNvCxnSpPr/>
          <p:nvPr/>
        </p:nvCxnSpPr>
        <p:spPr>
          <a:xfrm>
            <a:off x="6554789" y="3496243"/>
            <a:ext cx="683417" cy="1588"/>
          </a:xfrm>
          <a:prstGeom prst="line">
            <a:avLst/>
          </a:prstGeom>
          <a:ln w="127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1535" y="2276872"/>
            <a:ext cx="1362265" cy="1219370"/>
          </a:xfrm>
          <a:prstGeom prst="rect">
            <a:avLst/>
          </a:prstGeom>
        </p:spPr>
      </p:pic>
      <p:pic>
        <p:nvPicPr>
          <p:cNvPr id="22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790693" y="2388727"/>
            <a:ext cx="523948" cy="581106"/>
          </a:xfrm>
          <a:prstGeom prst="rect">
            <a:avLst/>
          </a:prstGeom>
        </p:spPr>
      </p:pic>
      <p:cxnSp>
        <p:nvCxnSpPr>
          <p:cNvPr id="23" name="Straight Arrow Connector 22"/>
          <p:cNvCxnSpPr/>
          <p:nvPr/>
        </p:nvCxnSpPr>
        <p:spPr>
          <a:xfrm>
            <a:off x="5220072" y="2060848"/>
            <a:ext cx="0" cy="216024"/>
          </a:xfrm>
          <a:prstGeom prst="straightConnector1">
            <a:avLst/>
          </a:prstGeom>
          <a:ln w="57150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ijdelijke aanduiding voor datum 2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5EE83-5DD0-C649-9C25-5FA19604EC71}" type="datetime1">
              <a:rPr lang="nl-NL" smtClean="0"/>
              <a:pPr/>
              <a:t>14-5-2015</a:t>
            </a:fld>
            <a:endParaRPr lang="nl-BE" dirty="0"/>
          </a:p>
        </p:txBody>
      </p:sp>
      <p:sp>
        <p:nvSpPr>
          <p:cNvPr id="25" name="Tijdelijke aanduiding voor dianummer 2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9</a:t>
            </a:fld>
            <a:endParaRPr lang="nl-BE" dirty="0"/>
          </a:p>
        </p:txBody>
      </p:sp>
      <p:sp>
        <p:nvSpPr>
          <p:cNvPr id="26" name="Tijdelijke aanduiding voor voettekst 2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P&amp;O Computerwetenschappen 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806181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-5400000">
                                      <p:cBhvr>
                                        <p:cTn id="27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8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5400000">
                                      <p:cBhvr>
                                        <p:cTn id="29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0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5400000">
                                      <p:cBhvr>
                                        <p:cTn id="31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7.40741E-7 L -0.0651 -0.03981 " pathEditMode="relative" rAng="0" ptsTypes="AA">
                                      <p:cBhvr>
                                        <p:cTn id="33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64" y="-1991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3.33333E-6 L -0.0401 -0.06111 " pathEditMode="relative" rAng="0" ptsTypes="AA">
                                      <p:cBhvr>
                                        <p:cTn id="35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14" y="-30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orporate-KU Leuven-Liggend-Achtergrond Wit">
  <a:themeElements>
    <a:clrScheme name="KULeuven-Themakleuren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1D8DB0"/>
      </a:accent1>
      <a:accent2>
        <a:srgbClr val="116E8A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FFFFFF"/>
      </a:folHlink>
    </a:clrScheme>
    <a:fontScheme name="KULeuve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116E8A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Corporate-KU Leuven-Liggend-Achtergrond Wit en Watermerk">
  <a:themeElements>
    <a:clrScheme name="KULeuven-Themakleuren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1D8DB0"/>
      </a:accent1>
      <a:accent2>
        <a:srgbClr val="116E8A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FFFFFF"/>
      </a:folHlink>
    </a:clrScheme>
    <a:fontScheme name="KULeuve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116E8A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corporate-KULeuven</Template>
  <TotalTime>1071</TotalTime>
  <Words>735</Words>
  <Application>Microsoft Office PowerPoint</Application>
  <PresentationFormat>On-screen Show (4:3)</PresentationFormat>
  <Paragraphs>364</Paragraphs>
  <Slides>37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37</vt:i4>
      </vt:variant>
    </vt:vector>
  </HeadingPairs>
  <TitlesOfParts>
    <vt:vector size="42" baseType="lpstr">
      <vt:lpstr>Arial</vt:lpstr>
      <vt:lpstr>Calibri</vt:lpstr>
      <vt:lpstr>Courier New</vt:lpstr>
      <vt:lpstr>Corporate-KU Leuven-Liggend-Achtergrond Wit</vt:lpstr>
      <vt:lpstr>Corporate-KU Leuven-Liggend-Achtergrond Wit en Watermerk</vt:lpstr>
      <vt:lpstr>P&amp;O: Computerwetenschappen</vt:lpstr>
      <vt:lpstr>PowerPoint Presentation</vt:lpstr>
      <vt:lpstr>Overzicht</vt:lpstr>
      <vt:lpstr>Overzicht</vt:lpstr>
      <vt:lpstr>Algoritme – Een weg afleggen</vt:lpstr>
      <vt:lpstr>ROAMING</vt:lpstr>
      <vt:lpstr>RIGHT</vt:lpstr>
      <vt:lpstr>Pattern matching</vt:lpstr>
      <vt:lpstr>TRAVELING</vt:lpstr>
      <vt:lpstr>BLIND</vt:lpstr>
      <vt:lpstr>BLIND</vt:lpstr>
      <vt:lpstr>DETERMINISTIC</vt:lpstr>
      <vt:lpstr>collision</vt:lpstr>
      <vt:lpstr>collision</vt:lpstr>
      <vt:lpstr>Overzicht</vt:lpstr>
      <vt:lpstr>Bouw</vt:lpstr>
      <vt:lpstr>Bouw</vt:lpstr>
      <vt:lpstr>Bouw</vt:lpstr>
      <vt:lpstr>Overzicht</vt:lpstr>
      <vt:lpstr>Overzicht</vt:lpstr>
      <vt:lpstr>Testen – Afstandssensor (1ste semester)</vt:lpstr>
      <vt:lpstr>Testen – Afstandssensor (1ste semester)</vt:lpstr>
      <vt:lpstr>Overzicht</vt:lpstr>
      <vt:lpstr>Afbeeldingsherkenning</vt:lpstr>
      <vt:lpstr>Overzicht</vt:lpstr>
      <vt:lpstr>GUI</vt:lpstr>
      <vt:lpstr>GUI (1ste semester)</vt:lpstr>
      <vt:lpstr>GUI</vt:lpstr>
      <vt:lpstr>GUI</vt:lpstr>
      <vt:lpstr>Overzicht</vt:lpstr>
      <vt:lpstr>Kritische analyse</vt:lpstr>
      <vt:lpstr>Kritische analyse: “PenO, daar kruipt veel tijd in…”</vt:lpstr>
      <vt:lpstr>Overzicht</vt:lpstr>
      <vt:lpstr>Aanpassingen en Uitbreidingen</vt:lpstr>
      <vt:lpstr>Overzicht</vt:lpstr>
      <vt:lpstr>What’s next?</vt:lpstr>
      <vt:lpstr>PowerPoint Presentation</vt:lpstr>
    </vt:vector>
  </TitlesOfParts>
  <Company>KULeuven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 1</dc:title>
  <dc:creator>ICTS | Communicatie, Servicepunt en Opleiding</dc:creator>
  <dc:description>Huisstijl KU Leuven - versie 24 juli 2012</dc:description>
  <cp:lastModifiedBy>Toon</cp:lastModifiedBy>
  <cp:revision>75</cp:revision>
  <dcterms:created xsi:type="dcterms:W3CDTF">2014-12-13T21:12:13Z</dcterms:created>
  <dcterms:modified xsi:type="dcterms:W3CDTF">2015-05-14T15:35:51Z</dcterms:modified>
</cp:coreProperties>
</file>